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0" r:id="rId4"/>
  </p:sldMasterIdLst>
  <p:sldIdLst>
    <p:sldId id="266" r:id="rId5"/>
    <p:sldId id="271" r:id="rId6"/>
    <p:sldId id="272" r:id="rId7"/>
    <p:sldId id="268" r:id="rId8"/>
    <p:sldId id="267" r:id="rId9"/>
    <p:sldId id="260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-165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96BB1-F48B-45E7-8EF0-5B920A5FFD2D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20265812-A215-4C45-87B3-5AD1A9EA3BD9}">
      <dgm:prSet phldrT="[Text]" custT="1"/>
      <dgm:spPr/>
      <dgm:t>
        <a:bodyPr/>
        <a:lstStyle/>
        <a:p>
          <a:r>
            <a:rPr lang="en-GB" sz="1800" dirty="0" smtClean="0"/>
            <a:t>CENTER-TBI data collection</a:t>
          </a:r>
          <a:endParaRPr lang="en-GB" sz="1800" dirty="0"/>
        </a:p>
      </dgm:t>
    </dgm:pt>
    <dgm:pt modelId="{79887CC6-10F9-4F76-B860-6FC73F680F3B}" type="parTrans" cxnId="{D91BBDB2-921D-4617-8AFB-D81CFA335022}">
      <dgm:prSet/>
      <dgm:spPr/>
      <dgm:t>
        <a:bodyPr/>
        <a:lstStyle/>
        <a:p>
          <a:endParaRPr lang="en-GB" sz="2400"/>
        </a:p>
      </dgm:t>
    </dgm:pt>
    <dgm:pt modelId="{00E87244-9583-487B-9EB8-C48836DDE753}" type="sibTrans" cxnId="{D91BBDB2-921D-4617-8AFB-D81CFA335022}">
      <dgm:prSet/>
      <dgm:spPr/>
      <dgm:t>
        <a:bodyPr/>
        <a:lstStyle/>
        <a:p>
          <a:endParaRPr lang="en-GB" sz="2400"/>
        </a:p>
      </dgm:t>
    </dgm:pt>
    <dgm:pt modelId="{5DAEC1D2-B72B-46B0-B481-739DD77CE7B1}">
      <dgm:prSet phldrT="[Text]" custT="1"/>
      <dgm:spPr/>
      <dgm:t>
        <a:bodyPr/>
        <a:lstStyle/>
        <a:p>
          <a:r>
            <a:rPr lang="en-GB" sz="1800" dirty="0" smtClean="0"/>
            <a:t>Analyses in consortium plan</a:t>
          </a:r>
          <a:endParaRPr lang="en-GB" sz="1800" dirty="0"/>
        </a:p>
      </dgm:t>
    </dgm:pt>
    <dgm:pt modelId="{8031731D-AD91-4C25-8B8A-E7EE29FE3264}" type="parTrans" cxnId="{C6C2FA74-EC1E-42AE-AEBB-71E156B51DEE}">
      <dgm:prSet/>
      <dgm:spPr/>
      <dgm:t>
        <a:bodyPr/>
        <a:lstStyle/>
        <a:p>
          <a:endParaRPr lang="en-GB" sz="2400"/>
        </a:p>
      </dgm:t>
    </dgm:pt>
    <dgm:pt modelId="{81147C5C-CD4A-4843-8BE8-20C97DC7E6A5}" type="sibTrans" cxnId="{C6C2FA74-EC1E-42AE-AEBB-71E156B51DEE}">
      <dgm:prSet/>
      <dgm:spPr/>
      <dgm:t>
        <a:bodyPr/>
        <a:lstStyle/>
        <a:p>
          <a:endParaRPr lang="en-GB" sz="2400"/>
        </a:p>
      </dgm:t>
    </dgm:pt>
    <dgm:pt modelId="{47F9B4F8-AC84-4469-B3F3-CFCBA6172B35}">
      <dgm:prSet phldrT="[Text]" custT="1"/>
      <dgm:spPr/>
      <dgm:t>
        <a:bodyPr/>
        <a:lstStyle/>
        <a:p>
          <a:r>
            <a:rPr lang="en-GB" sz="1800" dirty="0" smtClean="0"/>
            <a:t>De-identified data publicly available</a:t>
          </a:r>
          <a:endParaRPr lang="en-GB" sz="1800" dirty="0"/>
        </a:p>
      </dgm:t>
    </dgm:pt>
    <dgm:pt modelId="{EE99F968-3B71-4442-9415-00C33F718482}" type="parTrans" cxnId="{AE9F1B5A-3C56-4C27-B8E1-0E9F53500222}">
      <dgm:prSet/>
      <dgm:spPr/>
      <dgm:t>
        <a:bodyPr/>
        <a:lstStyle/>
        <a:p>
          <a:endParaRPr lang="en-GB" sz="2400"/>
        </a:p>
      </dgm:t>
    </dgm:pt>
    <dgm:pt modelId="{984F4CA6-090D-40B2-B073-3813535462D9}" type="sibTrans" cxnId="{AE9F1B5A-3C56-4C27-B8E1-0E9F53500222}">
      <dgm:prSet/>
      <dgm:spPr/>
      <dgm:t>
        <a:bodyPr/>
        <a:lstStyle/>
        <a:p>
          <a:endParaRPr lang="en-GB" sz="2400"/>
        </a:p>
      </dgm:t>
    </dgm:pt>
    <dgm:pt modelId="{C9C5A7C1-C191-48C0-983D-E64C8962B594}" type="pres">
      <dgm:prSet presAssocID="{A5C96BB1-F48B-45E7-8EF0-5B920A5FFD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486B633-7D83-4398-979C-B94703FEED37}" type="pres">
      <dgm:prSet presAssocID="{20265812-A215-4C45-87B3-5AD1A9EA3BD9}" presName="gear1" presStyleLbl="node1" presStyleIdx="0" presStyleCnt="3" custLinFactNeighborX="926" custLinFactNeighborY="-27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5F0CB8-F589-4F87-9239-58C7BB7E9B34}" type="pres">
      <dgm:prSet presAssocID="{20265812-A215-4C45-87B3-5AD1A9EA3BD9}" presName="gear1srcNode" presStyleLbl="node1" presStyleIdx="0" presStyleCnt="3"/>
      <dgm:spPr/>
      <dgm:t>
        <a:bodyPr/>
        <a:lstStyle/>
        <a:p>
          <a:endParaRPr lang="en-GB"/>
        </a:p>
      </dgm:t>
    </dgm:pt>
    <dgm:pt modelId="{CAA2C912-23BC-42F0-BF8B-8FA09842DD2E}" type="pres">
      <dgm:prSet presAssocID="{20265812-A215-4C45-87B3-5AD1A9EA3BD9}" presName="gear1dstNode" presStyleLbl="node1" presStyleIdx="0" presStyleCnt="3"/>
      <dgm:spPr/>
      <dgm:t>
        <a:bodyPr/>
        <a:lstStyle/>
        <a:p>
          <a:endParaRPr lang="en-GB"/>
        </a:p>
      </dgm:t>
    </dgm:pt>
    <dgm:pt modelId="{19565F7C-92A0-43F2-88ED-0F3C270F8A1D}" type="pres">
      <dgm:prSet presAssocID="{5DAEC1D2-B72B-46B0-B481-739DD77CE7B1}" presName="gear2" presStyleLbl="node1" presStyleIdx="1" presStyleCnt="3" custScaleX="100018" custLinFactNeighborX="4433" custLinFactNeighborY="-28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5DF0C-54CC-41FF-A1BA-8BAABB9FEB7F}" type="pres">
      <dgm:prSet presAssocID="{5DAEC1D2-B72B-46B0-B481-739DD77CE7B1}" presName="gear2srcNode" presStyleLbl="node1" presStyleIdx="1" presStyleCnt="3"/>
      <dgm:spPr/>
      <dgm:t>
        <a:bodyPr/>
        <a:lstStyle/>
        <a:p>
          <a:endParaRPr lang="en-GB"/>
        </a:p>
      </dgm:t>
    </dgm:pt>
    <dgm:pt modelId="{4BB8D28E-3E8D-464C-8B3D-47450495529C}" type="pres">
      <dgm:prSet presAssocID="{5DAEC1D2-B72B-46B0-B481-739DD77CE7B1}" presName="gear2dstNode" presStyleLbl="node1" presStyleIdx="1" presStyleCnt="3"/>
      <dgm:spPr/>
      <dgm:t>
        <a:bodyPr/>
        <a:lstStyle/>
        <a:p>
          <a:endParaRPr lang="en-GB"/>
        </a:p>
      </dgm:t>
    </dgm:pt>
    <dgm:pt modelId="{69B78AE7-E1B4-48E2-9E1D-394F11976D72}" type="pres">
      <dgm:prSet presAssocID="{47F9B4F8-AC84-4469-B3F3-CFCBA6172B35}" presName="gear3" presStyleLbl="node1" presStyleIdx="2" presStyleCnt="3" custLinFactNeighborX="5346" custLinFactNeighborY="-514"/>
      <dgm:spPr/>
      <dgm:t>
        <a:bodyPr/>
        <a:lstStyle/>
        <a:p>
          <a:endParaRPr lang="en-GB"/>
        </a:p>
      </dgm:t>
    </dgm:pt>
    <dgm:pt modelId="{F4E00072-6D29-4D1E-B2D5-8C9049F92E22}" type="pres">
      <dgm:prSet presAssocID="{47F9B4F8-AC84-4469-B3F3-CFCBA6172B3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DEBDB9-E4E0-4EE0-BF28-3F96CC3029D5}" type="pres">
      <dgm:prSet presAssocID="{47F9B4F8-AC84-4469-B3F3-CFCBA6172B35}" presName="gear3srcNode" presStyleLbl="node1" presStyleIdx="2" presStyleCnt="3"/>
      <dgm:spPr/>
      <dgm:t>
        <a:bodyPr/>
        <a:lstStyle/>
        <a:p>
          <a:endParaRPr lang="en-GB"/>
        </a:p>
      </dgm:t>
    </dgm:pt>
    <dgm:pt modelId="{8486B912-C1FB-46CB-B425-80925B503E79}" type="pres">
      <dgm:prSet presAssocID="{47F9B4F8-AC84-4469-B3F3-CFCBA6172B35}" presName="gear3dstNode" presStyleLbl="node1" presStyleIdx="2" presStyleCnt="3"/>
      <dgm:spPr/>
      <dgm:t>
        <a:bodyPr/>
        <a:lstStyle/>
        <a:p>
          <a:endParaRPr lang="en-GB"/>
        </a:p>
      </dgm:t>
    </dgm:pt>
    <dgm:pt modelId="{A26A9FB0-59F7-476A-BA76-1B2ABFF43141}" type="pres">
      <dgm:prSet presAssocID="{00E87244-9583-487B-9EB8-C48836DDE753}" presName="connector1" presStyleLbl="sibTrans2D1" presStyleIdx="0" presStyleCnt="3" custLinFactNeighborY="-3710"/>
      <dgm:spPr/>
      <dgm:t>
        <a:bodyPr/>
        <a:lstStyle/>
        <a:p>
          <a:endParaRPr lang="en-GB"/>
        </a:p>
      </dgm:t>
    </dgm:pt>
    <dgm:pt modelId="{5E52A2FA-ED37-4F27-973A-00FE68E68487}" type="pres">
      <dgm:prSet presAssocID="{81147C5C-CD4A-4843-8BE8-20C97DC7E6A5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6F8255D6-1D62-48BD-9145-0FC2BDA1432F}" type="pres">
      <dgm:prSet presAssocID="{984F4CA6-090D-40B2-B073-3813535462D9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A80E435-8E87-488E-8405-114B7812C741}" type="presOf" srcId="{5DAEC1D2-B72B-46B0-B481-739DD77CE7B1}" destId="{4BB8D28E-3E8D-464C-8B3D-47450495529C}" srcOrd="2" destOrd="0" presId="urn:microsoft.com/office/officeart/2005/8/layout/gear1"/>
    <dgm:cxn modelId="{EBEE6339-E006-4A3E-A4A2-D9188FB4AE0C}" type="presOf" srcId="{47F9B4F8-AC84-4469-B3F3-CFCBA6172B35}" destId="{F4E00072-6D29-4D1E-B2D5-8C9049F92E22}" srcOrd="1" destOrd="0" presId="urn:microsoft.com/office/officeart/2005/8/layout/gear1"/>
    <dgm:cxn modelId="{AE9F1B5A-3C56-4C27-B8E1-0E9F53500222}" srcId="{A5C96BB1-F48B-45E7-8EF0-5B920A5FFD2D}" destId="{47F9B4F8-AC84-4469-B3F3-CFCBA6172B35}" srcOrd="2" destOrd="0" parTransId="{EE99F968-3B71-4442-9415-00C33F718482}" sibTransId="{984F4CA6-090D-40B2-B073-3813535462D9}"/>
    <dgm:cxn modelId="{C6C2FA74-EC1E-42AE-AEBB-71E156B51DEE}" srcId="{A5C96BB1-F48B-45E7-8EF0-5B920A5FFD2D}" destId="{5DAEC1D2-B72B-46B0-B481-739DD77CE7B1}" srcOrd="1" destOrd="0" parTransId="{8031731D-AD91-4C25-8B8A-E7EE29FE3264}" sibTransId="{81147C5C-CD4A-4843-8BE8-20C97DC7E6A5}"/>
    <dgm:cxn modelId="{6F220C16-82FE-47FC-A643-8E7080351963}" type="presOf" srcId="{47F9B4F8-AC84-4469-B3F3-CFCBA6172B35}" destId="{69B78AE7-E1B4-48E2-9E1D-394F11976D72}" srcOrd="0" destOrd="0" presId="urn:microsoft.com/office/officeart/2005/8/layout/gear1"/>
    <dgm:cxn modelId="{D91BBDB2-921D-4617-8AFB-D81CFA335022}" srcId="{A5C96BB1-F48B-45E7-8EF0-5B920A5FFD2D}" destId="{20265812-A215-4C45-87B3-5AD1A9EA3BD9}" srcOrd="0" destOrd="0" parTransId="{79887CC6-10F9-4F76-B860-6FC73F680F3B}" sibTransId="{00E87244-9583-487B-9EB8-C48836DDE753}"/>
    <dgm:cxn modelId="{E81618F8-A221-4A29-B9B0-7C5D4DA06972}" type="presOf" srcId="{00E87244-9583-487B-9EB8-C48836DDE753}" destId="{A26A9FB0-59F7-476A-BA76-1B2ABFF43141}" srcOrd="0" destOrd="0" presId="urn:microsoft.com/office/officeart/2005/8/layout/gear1"/>
    <dgm:cxn modelId="{7095A202-DCFA-4761-B4F5-A5FD108320DF}" type="presOf" srcId="{984F4CA6-090D-40B2-B073-3813535462D9}" destId="{6F8255D6-1D62-48BD-9145-0FC2BDA1432F}" srcOrd="0" destOrd="0" presId="urn:microsoft.com/office/officeart/2005/8/layout/gear1"/>
    <dgm:cxn modelId="{78852BEF-DD24-4DAE-A355-DC1C67F1677F}" type="presOf" srcId="{47F9B4F8-AC84-4469-B3F3-CFCBA6172B35}" destId="{8486B912-C1FB-46CB-B425-80925B503E79}" srcOrd="3" destOrd="0" presId="urn:microsoft.com/office/officeart/2005/8/layout/gear1"/>
    <dgm:cxn modelId="{6378B712-1F75-4EB6-8B2B-1B69D682EF78}" type="presOf" srcId="{5DAEC1D2-B72B-46B0-B481-739DD77CE7B1}" destId="{2D95DF0C-54CC-41FF-A1BA-8BAABB9FEB7F}" srcOrd="1" destOrd="0" presId="urn:microsoft.com/office/officeart/2005/8/layout/gear1"/>
    <dgm:cxn modelId="{8CB93908-2C07-4C72-AB9B-320467E8730E}" type="presOf" srcId="{5DAEC1D2-B72B-46B0-B481-739DD77CE7B1}" destId="{19565F7C-92A0-43F2-88ED-0F3C270F8A1D}" srcOrd="0" destOrd="0" presId="urn:microsoft.com/office/officeart/2005/8/layout/gear1"/>
    <dgm:cxn modelId="{B500FD32-555C-465B-83D7-FFF18F90C1DC}" type="presOf" srcId="{A5C96BB1-F48B-45E7-8EF0-5B920A5FFD2D}" destId="{C9C5A7C1-C191-48C0-983D-E64C8962B594}" srcOrd="0" destOrd="0" presId="urn:microsoft.com/office/officeart/2005/8/layout/gear1"/>
    <dgm:cxn modelId="{6FFD8861-A36B-4E64-9A39-F815B71CEC62}" type="presOf" srcId="{20265812-A215-4C45-87B3-5AD1A9EA3BD9}" destId="{CAA2C912-23BC-42F0-BF8B-8FA09842DD2E}" srcOrd="2" destOrd="0" presId="urn:microsoft.com/office/officeart/2005/8/layout/gear1"/>
    <dgm:cxn modelId="{CE87C146-0F66-4D4D-A734-A226DF2911CC}" type="presOf" srcId="{20265812-A215-4C45-87B3-5AD1A9EA3BD9}" destId="{E486B633-7D83-4398-979C-B94703FEED37}" srcOrd="0" destOrd="0" presId="urn:microsoft.com/office/officeart/2005/8/layout/gear1"/>
    <dgm:cxn modelId="{72155531-B05D-48C0-A785-28A4A68EABC3}" type="presOf" srcId="{81147C5C-CD4A-4843-8BE8-20C97DC7E6A5}" destId="{5E52A2FA-ED37-4F27-973A-00FE68E68487}" srcOrd="0" destOrd="0" presId="urn:microsoft.com/office/officeart/2005/8/layout/gear1"/>
    <dgm:cxn modelId="{8A6852A2-8B41-4995-B604-1EE02AAF8245}" type="presOf" srcId="{47F9B4F8-AC84-4469-B3F3-CFCBA6172B35}" destId="{9FDEBDB9-E4E0-4EE0-BF28-3F96CC3029D5}" srcOrd="2" destOrd="0" presId="urn:microsoft.com/office/officeart/2005/8/layout/gear1"/>
    <dgm:cxn modelId="{87F88D6F-EF03-43F2-867B-E4482B97127E}" type="presOf" srcId="{20265812-A215-4C45-87B3-5AD1A9EA3BD9}" destId="{535F0CB8-F589-4F87-9239-58C7BB7E9B34}" srcOrd="1" destOrd="0" presId="urn:microsoft.com/office/officeart/2005/8/layout/gear1"/>
    <dgm:cxn modelId="{241FC930-7FDF-4154-AEA4-0BC1CBFE9504}" type="presParOf" srcId="{C9C5A7C1-C191-48C0-983D-E64C8962B594}" destId="{E486B633-7D83-4398-979C-B94703FEED37}" srcOrd="0" destOrd="0" presId="urn:microsoft.com/office/officeart/2005/8/layout/gear1"/>
    <dgm:cxn modelId="{32EB85B1-5D12-49B9-9879-FB24BD769539}" type="presParOf" srcId="{C9C5A7C1-C191-48C0-983D-E64C8962B594}" destId="{535F0CB8-F589-4F87-9239-58C7BB7E9B34}" srcOrd="1" destOrd="0" presId="urn:microsoft.com/office/officeart/2005/8/layout/gear1"/>
    <dgm:cxn modelId="{80B8A79C-0E7F-4BCD-9556-5FB3C301BD09}" type="presParOf" srcId="{C9C5A7C1-C191-48C0-983D-E64C8962B594}" destId="{CAA2C912-23BC-42F0-BF8B-8FA09842DD2E}" srcOrd="2" destOrd="0" presId="urn:microsoft.com/office/officeart/2005/8/layout/gear1"/>
    <dgm:cxn modelId="{7F5622D1-5975-456D-9794-69FC94BEEB9D}" type="presParOf" srcId="{C9C5A7C1-C191-48C0-983D-E64C8962B594}" destId="{19565F7C-92A0-43F2-88ED-0F3C270F8A1D}" srcOrd="3" destOrd="0" presId="urn:microsoft.com/office/officeart/2005/8/layout/gear1"/>
    <dgm:cxn modelId="{443928F5-149D-45BD-A8B5-D43A259F784B}" type="presParOf" srcId="{C9C5A7C1-C191-48C0-983D-E64C8962B594}" destId="{2D95DF0C-54CC-41FF-A1BA-8BAABB9FEB7F}" srcOrd="4" destOrd="0" presId="urn:microsoft.com/office/officeart/2005/8/layout/gear1"/>
    <dgm:cxn modelId="{87C4F6F2-B15B-419C-9250-3679CFCE235B}" type="presParOf" srcId="{C9C5A7C1-C191-48C0-983D-E64C8962B594}" destId="{4BB8D28E-3E8D-464C-8B3D-47450495529C}" srcOrd="5" destOrd="0" presId="urn:microsoft.com/office/officeart/2005/8/layout/gear1"/>
    <dgm:cxn modelId="{C38FADA3-B866-4BE2-AFA4-9DD8D67CC7A8}" type="presParOf" srcId="{C9C5A7C1-C191-48C0-983D-E64C8962B594}" destId="{69B78AE7-E1B4-48E2-9E1D-394F11976D72}" srcOrd="6" destOrd="0" presId="urn:microsoft.com/office/officeart/2005/8/layout/gear1"/>
    <dgm:cxn modelId="{48C41224-D329-43C2-BEA1-5DB001123163}" type="presParOf" srcId="{C9C5A7C1-C191-48C0-983D-E64C8962B594}" destId="{F4E00072-6D29-4D1E-B2D5-8C9049F92E22}" srcOrd="7" destOrd="0" presId="urn:microsoft.com/office/officeart/2005/8/layout/gear1"/>
    <dgm:cxn modelId="{E5E4BEAD-22E6-468F-864C-C8D62964DF12}" type="presParOf" srcId="{C9C5A7C1-C191-48C0-983D-E64C8962B594}" destId="{9FDEBDB9-E4E0-4EE0-BF28-3F96CC3029D5}" srcOrd="8" destOrd="0" presId="urn:microsoft.com/office/officeart/2005/8/layout/gear1"/>
    <dgm:cxn modelId="{82624BCE-B353-4DAD-B848-44851144FC72}" type="presParOf" srcId="{C9C5A7C1-C191-48C0-983D-E64C8962B594}" destId="{8486B912-C1FB-46CB-B425-80925B503E79}" srcOrd="9" destOrd="0" presId="urn:microsoft.com/office/officeart/2005/8/layout/gear1"/>
    <dgm:cxn modelId="{89B6A178-3937-412A-9D1A-2A7E56078CD2}" type="presParOf" srcId="{C9C5A7C1-C191-48C0-983D-E64C8962B594}" destId="{A26A9FB0-59F7-476A-BA76-1B2ABFF43141}" srcOrd="10" destOrd="0" presId="urn:microsoft.com/office/officeart/2005/8/layout/gear1"/>
    <dgm:cxn modelId="{942654E9-C6C0-4DB4-812B-2EAE14B795E5}" type="presParOf" srcId="{C9C5A7C1-C191-48C0-983D-E64C8962B594}" destId="{5E52A2FA-ED37-4F27-973A-00FE68E68487}" srcOrd="11" destOrd="0" presId="urn:microsoft.com/office/officeart/2005/8/layout/gear1"/>
    <dgm:cxn modelId="{DCF73C3F-1445-4DEA-8CAB-E9C4FF0CA9AC}" type="presParOf" srcId="{C9C5A7C1-C191-48C0-983D-E64C8962B594}" destId="{6F8255D6-1D62-48BD-9145-0FC2BDA1432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6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7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28"/>
          <p:cNvCxnSpPr/>
          <p:nvPr userDrawn="1"/>
        </p:nvCxnSpPr>
        <p:spPr>
          <a:xfrm>
            <a:off x="0" y="307181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29"/>
          <p:cNvCxnSpPr/>
          <p:nvPr userDrawn="1"/>
        </p:nvCxnSpPr>
        <p:spPr>
          <a:xfrm>
            <a:off x="0" y="3143250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30"/>
          <p:cNvCxnSpPr/>
          <p:nvPr userDrawn="1"/>
        </p:nvCxnSpPr>
        <p:spPr>
          <a:xfrm>
            <a:off x="0" y="3214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31"/>
          <p:cNvCxnSpPr/>
          <p:nvPr userDrawn="1"/>
        </p:nvCxnSpPr>
        <p:spPr>
          <a:xfrm>
            <a:off x="0" y="328612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32"/>
          <p:cNvCxnSpPr/>
          <p:nvPr userDrawn="1"/>
        </p:nvCxnSpPr>
        <p:spPr>
          <a:xfrm>
            <a:off x="0" y="335756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33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34"/>
          <p:cNvCxnSpPr/>
          <p:nvPr userDrawn="1"/>
        </p:nvCxnSpPr>
        <p:spPr>
          <a:xfrm>
            <a:off x="0" y="350043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1"/>
          <p:cNvSpPr txBox="1">
            <a:spLocks noChangeArrowheads="1"/>
          </p:cNvSpPr>
          <p:nvPr userDrawn="1"/>
        </p:nvSpPr>
        <p:spPr bwMode="auto">
          <a:xfrm>
            <a:off x="2495550" y="6243638"/>
            <a:ext cx="450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3498DB"/>
                </a:solidFill>
                <a:latin typeface="Franklin Gothic Medium Cond" pitchFamily="34" charset="0"/>
              </a:rPr>
              <a:t>CENTER-TBI has received funding from the European Union </a:t>
            </a:r>
            <a:r>
              <a:rPr lang="en-US" altLang="en-US" sz="1200" smtClean="0">
                <a:solidFill>
                  <a:srgbClr val="0E76BC"/>
                </a:solidFill>
                <a:latin typeface="Franklin Gothic Medium Cond" pitchFamily="34" charset="0"/>
              </a:rPr>
              <a:t>Seventh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E76BC"/>
                </a:solidFill>
                <a:latin typeface="Franklin Gothic Medium Cond" pitchFamily="34" charset="0"/>
              </a:rPr>
              <a:t>Framework Programme </a:t>
            </a:r>
            <a:r>
              <a:rPr lang="en-US" altLang="en-US" sz="1200" smtClean="0">
                <a:solidFill>
                  <a:srgbClr val="3498DB"/>
                </a:solidFill>
                <a:latin typeface="Franklin Gothic Medium Cond" pitchFamily="34" charset="0"/>
              </a:rPr>
              <a:t>(FP7/2007-2013) under grant agreement n°602150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2996" y="4374628"/>
            <a:ext cx="6400800" cy="483132"/>
          </a:xfrm>
          <a:solidFill>
            <a:srgbClr val="EFEFEF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 sz="1800" b="0" cap="all" baseline="0">
                <a:solidFill>
                  <a:schemeClr val="accent3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714480" y="3876678"/>
            <a:ext cx="5643602" cy="360000"/>
          </a:xfrm>
        </p:spPr>
        <p:txBody>
          <a:bodyPr anchor="ctr">
            <a:noAutofit/>
          </a:bodyPr>
          <a:lstStyle>
            <a:lvl1pPr algn="ctr">
              <a:buNone/>
              <a:defRPr sz="1600" b="0" cap="all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>
                    <a:srgbClr val="000000">
                      <a:alpha val="20000"/>
                    </a:srgbClr>
                  </a:outerShdw>
                </a:effectLst>
                <a:latin typeface="Franklin Gothic Medium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464344" y="2805107"/>
            <a:ext cx="8215313" cy="928695"/>
          </a:xfrm>
          <a:solidFill>
            <a:srgbClr val="EFEFEF"/>
          </a:solidFill>
          <a:ln w="1905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3200" b="0" cap="all" baseline="0">
                <a:solidFill>
                  <a:srgbClr val="0E76BC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18547"/>
      </p:ext>
    </p:extLst>
  </p:cSld>
  <p:clrMapOvr>
    <a:masterClrMapping/>
  </p:clrMapOvr>
  <p:transition/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1500" y="1500188"/>
            <a:ext cx="8072438" cy="4644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nl-NL" sz="28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>
              <a:buNone/>
              <a:defRPr lang="nl-NL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>
              <a:buNone/>
              <a:defRPr lang="nl-NL" sz="24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algn="l">
              <a:buNone/>
              <a:defRPr lang="nl-NL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algn="l">
              <a:buNone/>
              <a:defRPr lang="nl-NL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FE4CC52-2922-40D3-AB6F-CDDC081B6AC6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368262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571472" y="1500188"/>
            <a:ext cx="8071200" cy="46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4197561-F5E6-48EB-94AB-D7CF25062D2A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259778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571472" y="1500188"/>
            <a:ext cx="3857652" cy="4644000"/>
          </a:xfrm>
        </p:spPr>
        <p:txBody>
          <a:bodyPr/>
          <a:lstStyle>
            <a:lvl2pPr marL="288000" marR="0" indent="-212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4786314" y="1500174"/>
            <a:ext cx="3857652" cy="4644000"/>
          </a:xfrm>
        </p:spPr>
        <p:txBody>
          <a:bodyPr/>
          <a:lstStyle>
            <a:lvl2pPr marL="288000" marR="0" indent="-212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C518817-B247-420F-A7E9-F75B7B02D25C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75334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571500" y="1500188"/>
            <a:ext cx="8072438" cy="3168000"/>
          </a:xfrm>
          <a:ln w="38100">
            <a:solidFill>
              <a:schemeClr val="bg2"/>
            </a:solidFill>
          </a:ln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357686" y="5072074"/>
            <a:ext cx="4286280" cy="785818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 pitchFamily="34" charset="0"/>
              <a:buNone/>
              <a:tabLst/>
              <a:defRPr sz="12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4"/>
          </p:nvPr>
        </p:nvSpPr>
        <p:spPr>
          <a:xfrm>
            <a:off x="571472" y="5100649"/>
            <a:ext cx="2857520" cy="338554"/>
          </a:xfr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5"/>
          </p:nvPr>
        </p:nvSpPr>
        <p:spPr>
          <a:xfrm>
            <a:off x="571472" y="5438375"/>
            <a:ext cx="3643338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52FA580-12A6-4A41-8FFD-7B07AE7F1AE2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7469339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Panora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13"/>
          <p:cNvGrpSpPr>
            <a:grpSpLocks/>
          </p:cNvGrpSpPr>
          <p:nvPr userDrawn="1"/>
        </p:nvGrpSpPr>
        <p:grpSpPr bwMode="auto">
          <a:xfrm>
            <a:off x="0" y="1481138"/>
            <a:ext cx="9144000" cy="3402012"/>
            <a:chOff x="0" y="1481124"/>
            <a:chExt cx="9144000" cy="3402036"/>
          </a:xfrm>
        </p:grpSpPr>
        <p:cxnSp>
          <p:nvCxnSpPr>
            <p:cNvPr id="6" name="Rechte verbindingslijn 10"/>
            <p:cNvCxnSpPr/>
            <p:nvPr userDrawn="1"/>
          </p:nvCxnSpPr>
          <p:spPr>
            <a:xfrm>
              <a:off x="0" y="1481124"/>
              <a:ext cx="9144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2"/>
            <p:cNvCxnSpPr/>
            <p:nvPr userDrawn="1"/>
          </p:nvCxnSpPr>
          <p:spPr>
            <a:xfrm>
              <a:off x="0" y="4883160"/>
              <a:ext cx="9144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571472" y="5072074"/>
            <a:ext cx="8072494" cy="107157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 pitchFamily="34" charset="0"/>
              <a:buNone/>
              <a:tabLst/>
              <a:defRPr sz="12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0" y="1500188"/>
            <a:ext cx="9144000" cy="3357572"/>
          </a:xfrm>
          <a:ln w="38100">
            <a:noFill/>
          </a:ln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4D2D9D6-2ABC-4802-8C30-3E75F9BE569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171156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571500" y="1500188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5"/>
          </p:nvPr>
        </p:nvSpPr>
        <p:spPr>
          <a:xfrm>
            <a:off x="571472" y="3286124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3429020" y="1500174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7"/>
          </p:nvPr>
        </p:nvSpPr>
        <p:spPr>
          <a:xfrm>
            <a:off x="3428992" y="3286110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afbeelding 7"/>
          <p:cNvSpPr>
            <a:spLocks noGrp="1"/>
          </p:cNvSpPr>
          <p:nvPr>
            <p:ph type="pic" sz="quarter" idx="18"/>
          </p:nvPr>
        </p:nvSpPr>
        <p:spPr>
          <a:xfrm>
            <a:off x="6264366" y="1500174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7" name="Tijdelijke aanduiding voor tekst 17"/>
          <p:cNvSpPr>
            <a:spLocks noGrp="1"/>
          </p:cNvSpPr>
          <p:nvPr>
            <p:ph type="body" sz="quarter" idx="19"/>
          </p:nvPr>
        </p:nvSpPr>
        <p:spPr>
          <a:xfrm>
            <a:off x="6264338" y="3286110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afbeelding 7"/>
          <p:cNvSpPr>
            <a:spLocks noGrp="1"/>
          </p:cNvSpPr>
          <p:nvPr>
            <p:ph type="pic" sz="quarter" idx="20"/>
          </p:nvPr>
        </p:nvSpPr>
        <p:spPr>
          <a:xfrm>
            <a:off x="571472" y="3929066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1" name="Tijdelijke aanduiding voor tekst 17"/>
          <p:cNvSpPr>
            <a:spLocks noGrp="1"/>
          </p:cNvSpPr>
          <p:nvPr>
            <p:ph type="body" sz="quarter" idx="21"/>
          </p:nvPr>
        </p:nvSpPr>
        <p:spPr>
          <a:xfrm>
            <a:off x="571444" y="5715002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jdelijke aanduiding voor afbeelding 7"/>
          <p:cNvSpPr>
            <a:spLocks noGrp="1"/>
          </p:cNvSpPr>
          <p:nvPr>
            <p:ph type="pic" sz="quarter" idx="22"/>
          </p:nvPr>
        </p:nvSpPr>
        <p:spPr>
          <a:xfrm>
            <a:off x="3429020" y="3929080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3" name="Tijdelijke aanduiding voor tekst 17"/>
          <p:cNvSpPr>
            <a:spLocks noGrp="1"/>
          </p:cNvSpPr>
          <p:nvPr>
            <p:ph type="body" sz="quarter" idx="23"/>
          </p:nvPr>
        </p:nvSpPr>
        <p:spPr>
          <a:xfrm>
            <a:off x="3428992" y="5715016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jdelijke aanduiding voor afbeelding 7"/>
          <p:cNvSpPr>
            <a:spLocks noGrp="1"/>
          </p:cNvSpPr>
          <p:nvPr>
            <p:ph type="pic" sz="quarter" idx="24"/>
          </p:nvPr>
        </p:nvSpPr>
        <p:spPr>
          <a:xfrm>
            <a:off x="6286540" y="3929080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5" name="Tijdelijke aanduiding voor tekst 17"/>
          <p:cNvSpPr>
            <a:spLocks noGrp="1"/>
          </p:cNvSpPr>
          <p:nvPr>
            <p:ph type="body" sz="quarter" idx="25"/>
          </p:nvPr>
        </p:nvSpPr>
        <p:spPr>
          <a:xfrm>
            <a:off x="6286512" y="5715016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jdelijke aanduiding voor voettekst 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C0F69C30-FE8C-4BFB-8739-80F4EE358CD6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4408668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1A40997-9FD0-489C-8F14-A801E7E98939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4FDE9EE-5019-4B60-8244-1D5635C09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55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4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4053A-51B2-4270-B482-D0DF36EE7277}" type="datetimeFigureOut">
              <a:rPr lang="en-GB">
                <a:solidFill>
                  <a:srgbClr val="21212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27/05/2015</a:t>
            </a:fld>
            <a:endParaRPr lang="en-GB">
              <a:solidFill>
                <a:srgbClr val="2121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E5B33-DD17-4E38-8BF6-E0B0190D2F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30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7"/>
          <p:cNvCxnSpPr/>
          <p:nvPr userDrawn="1"/>
        </p:nvCxnSpPr>
        <p:spPr>
          <a:xfrm>
            <a:off x="0" y="307181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9"/>
          <p:cNvCxnSpPr/>
          <p:nvPr userDrawn="1"/>
        </p:nvCxnSpPr>
        <p:spPr>
          <a:xfrm>
            <a:off x="0" y="3143250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11"/>
          <p:cNvCxnSpPr/>
          <p:nvPr userDrawn="1"/>
        </p:nvCxnSpPr>
        <p:spPr>
          <a:xfrm>
            <a:off x="0" y="3214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12"/>
          <p:cNvCxnSpPr/>
          <p:nvPr userDrawn="1"/>
        </p:nvCxnSpPr>
        <p:spPr>
          <a:xfrm>
            <a:off x="0" y="328612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3"/>
          <p:cNvCxnSpPr/>
          <p:nvPr userDrawn="1"/>
        </p:nvCxnSpPr>
        <p:spPr>
          <a:xfrm>
            <a:off x="0" y="335756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4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5"/>
          <p:cNvCxnSpPr/>
          <p:nvPr userDrawn="1"/>
        </p:nvCxnSpPr>
        <p:spPr>
          <a:xfrm>
            <a:off x="0" y="350043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6"/>
          <p:cNvSpPr txBox="1">
            <a:spLocks noChangeArrowheads="1"/>
          </p:cNvSpPr>
          <p:nvPr userDrawn="1"/>
        </p:nvSpPr>
        <p:spPr bwMode="auto">
          <a:xfrm>
            <a:off x="2495550" y="6243638"/>
            <a:ext cx="450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3498DB"/>
                </a:solidFill>
                <a:latin typeface="Franklin Gothic Medium Cond" pitchFamily="34" charset="0"/>
              </a:rPr>
              <a:t>CENTER-TBI has received funding from the European Union </a:t>
            </a:r>
            <a:r>
              <a:rPr lang="en-US" altLang="en-US" sz="1200" smtClean="0">
                <a:solidFill>
                  <a:srgbClr val="0E76BC"/>
                </a:solidFill>
                <a:latin typeface="Franklin Gothic Medium Cond" pitchFamily="34" charset="0"/>
              </a:rPr>
              <a:t>Seventh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E76BC"/>
                </a:solidFill>
                <a:latin typeface="Franklin Gothic Medium Cond" pitchFamily="34" charset="0"/>
              </a:rPr>
              <a:t>Framework Programme </a:t>
            </a:r>
            <a:r>
              <a:rPr lang="en-US" altLang="en-US" sz="1200" smtClean="0">
                <a:solidFill>
                  <a:srgbClr val="3498DB"/>
                </a:solidFill>
                <a:latin typeface="Franklin Gothic Medium Cond" pitchFamily="34" charset="0"/>
              </a:rPr>
              <a:t>(FP7/2007-2013) under grant agreement n°602150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2996" y="4374628"/>
            <a:ext cx="6400800" cy="483132"/>
          </a:xfrm>
          <a:solidFill>
            <a:srgbClr val="EFEFEF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 sz="1800" b="0" cap="all" baseline="0">
                <a:solidFill>
                  <a:schemeClr val="accent3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714480" y="3876678"/>
            <a:ext cx="5643602" cy="360000"/>
          </a:xfrm>
        </p:spPr>
        <p:txBody>
          <a:bodyPr anchor="ctr">
            <a:noAutofit/>
          </a:bodyPr>
          <a:lstStyle>
            <a:lvl1pPr algn="ctr">
              <a:buNone/>
              <a:defRPr sz="1600" b="0" cap="all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>
                    <a:srgbClr val="000000">
                      <a:alpha val="20000"/>
                    </a:srgbClr>
                  </a:outerShdw>
                </a:effectLst>
                <a:latin typeface="Franklin Gothic Medium Cond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464344" y="2805107"/>
            <a:ext cx="8215313" cy="928695"/>
          </a:xfrm>
          <a:solidFill>
            <a:srgbClr val="EFEFEF"/>
          </a:solidFill>
          <a:ln w="1905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3200" b="0" cap="all" baseline="0">
                <a:solidFill>
                  <a:srgbClr val="0E76BC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3993842"/>
      </p:ext>
    </p:extLst>
  </p:cSld>
  <p:clrMapOvr>
    <a:masterClrMapping/>
  </p:clrMapOvr>
  <p:transition/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1500" y="1500188"/>
            <a:ext cx="8072438" cy="4644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nl-NL" sz="28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>
              <a:buNone/>
              <a:defRPr lang="nl-NL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>
              <a:buNone/>
              <a:defRPr lang="nl-NL" sz="24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algn="l">
              <a:buNone/>
              <a:defRPr lang="nl-NL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algn="l">
              <a:buNone/>
              <a:defRPr lang="nl-NL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2167A0F-C367-42E0-A985-A781B4D3F500}" type="slidenum">
              <a:rPr lang="nl-BE" altLang="en-US">
                <a:solidFill>
                  <a:srgbClr val="FFFFFF"/>
                </a:solidFill>
              </a:rPr>
              <a:pPr/>
              <a:t>‹#›</a:t>
            </a:fld>
            <a:endParaRPr lang="nl-B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58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571472" y="1500188"/>
            <a:ext cx="8071200" cy="4644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7A56677-F984-4B9C-B01B-9E611D594D82}" type="slidenum">
              <a:rPr lang="nl-BE" altLang="en-US">
                <a:solidFill>
                  <a:srgbClr val="FFFFFF"/>
                </a:solidFill>
              </a:rPr>
              <a:pPr/>
              <a:t>‹#›</a:t>
            </a:fld>
            <a:endParaRPr lang="nl-B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687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571472" y="1500188"/>
            <a:ext cx="3857652" cy="4644000"/>
          </a:xfrm>
        </p:spPr>
        <p:txBody>
          <a:bodyPr/>
          <a:lstStyle>
            <a:lvl2pPr marL="288000" marR="0" indent="-212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4786314" y="1500174"/>
            <a:ext cx="3857652" cy="4644000"/>
          </a:xfrm>
        </p:spPr>
        <p:txBody>
          <a:bodyPr/>
          <a:lstStyle>
            <a:lvl2pPr marL="288000" marR="0" indent="-212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533BCBB-CE1A-4E1B-AA10-D509611F6AE6}" type="slidenum">
              <a:rPr lang="nl-BE" altLang="en-US">
                <a:solidFill>
                  <a:srgbClr val="FFFFFF"/>
                </a:solidFill>
              </a:rPr>
              <a:pPr/>
              <a:t>‹#›</a:t>
            </a:fld>
            <a:endParaRPr lang="nl-B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205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571500" y="1500188"/>
            <a:ext cx="8072438" cy="3168000"/>
          </a:xfrm>
          <a:ln w="38100">
            <a:solidFill>
              <a:schemeClr val="bg2"/>
            </a:solidFill>
          </a:ln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357686" y="5072074"/>
            <a:ext cx="4286280" cy="785818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 pitchFamily="34" charset="0"/>
              <a:buNone/>
              <a:tabLst/>
              <a:defRPr sz="1200" b="0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4"/>
          </p:nvPr>
        </p:nvSpPr>
        <p:spPr>
          <a:xfrm>
            <a:off x="571472" y="5100649"/>
            <a:ext cx="2857520" cy="338554"/>
          </a:xfr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5"/>
          </p:nvPr>
        </p:nvSpPr>
        <p:spPr>
          <a:xfrm>
            <a:off x="571472" y="5438375"/>
            <a:ext cx="3643338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1F73495-3EF8-4322-858F-21FC6FDC506F}" type="slidenum">
              <a:rPr lang="nl-BE" altLang="en-US">
                <a:solidFill>
                  <a:srgbClr val="FFFFFF"/>
                </a:solidFill>
              </a:rPr>
              <a:pPr/>
              <a:t>‹#›</a:t>
            </a:fld>
            <a:endParaRPr lang="nl-B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615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Panora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13"/>
          <p:cNvGrpSpPr>
            <a:grpSpLocks/>
          </p:cNvGrpSpPr>
          <p:nvPr userDrawn="1"/>
        </p:nvGrpSpPr>
        <p:grpSpPr bwMode="auto">
          <a:xfrm>
            <a:off x="0" y="1481138"/>
            <a:ext cx="9144000" cy="3402012"/>
            <a:chOff x="0" y="1481124"/>
            <a:chExt cx="9144000" cy="3402036"/>
          </a:xfrm>
        </p:grpSpPr>
        <p:cxnSp>
          <p:nvCxnSpPr>
            <p:cNvPr id="6" name="Rechte verbindingslijn 9"/>
            <p:cNvCxnSpPr/>
            <p:nvPr userDrawn="1"/>
          </p:nvCxnSpPr>
          <p:spPr>
            <a:xfrm>
              <a:off x="0" y="1481124"/>
              <a:ext cx="9144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1"/>
            <p:cNvCxnSpPr/>
            <p:nvPr userDrawn="1"/>
          </p:nvCxnSpPr>
          <p:spPr>
            <a:xfrm>
              <a:off x="0" y="4883160"/>
              <a:ext cx="9144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571472" y="5072074"/>
            <a:ext cx="8072494" cy="107157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 pitchFamily="34" charset="0"/>
              <a:buNone/>
              <a:tabLst/>
              <a:defRPr sz="1200" b="0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0" y="1500188"/>
            <a:ext cx="9144000" cy="3357572"/>
          </a:xfrm>
          <a:ln w="38100">
            <a:noFill/>
          </a:ln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96D25A2-B7F1-4E47-BFF9-AA69244B1794}" type="slidenum">
              <a:rPr lang="nl-BE" altLang="en-US">
                <a:solidFill>
                  <a:srgbClr val="FFFFFF"/>
                </a:solidFill>
              </a:rPr>
              <a:pPr/>
              <a:t>‹#›</a:t>
            </a:fld>
            <a:endParaRPr lang="nl-B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0861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571500" y="1500188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5"/>
          </p:nvPr>
        </p:nvSpPr>
        <p:spPr>
          <a:xfrm>
            <a:off x="571472" y="3286124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3429020" y="1500174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7"/>
          </p:nvPr>
        </p:nvSpPr>
        <p:spPr>
          <a:xfrm>
            <a:off x="3428992" y="3286110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afbeelding 7"/>
          <p:cNvSpPr>
            <a:spLocks noGrp="1"/>
          </p:cNvSpPr>
          <p:nvPr>
            <p:ph type="pic" sz="quarter" idx="18"/>
          </p:nvPr>
        </p:nvSpPr>
        <p:spPr>
          <a:xfrm>
            <a:off x="6264366" y="1500174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17" name="Tijdelijke aanduiding voor tekst 17"/>
          <p:cNvSpPr>
            <a:spLocks noGrp="1"/>
          </p:cNvSpPr>
          <p:nvPr>
            <p:ph type="body" sz="quarter" idx="19"/>
          </p:nvPr>
        </p:nvSpPr>
        <p:spPr>
          <a:xfrm>
            <a:off x="6264338" y="3286110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ijdelijke aanduiding voor afbeelding 7"/>
          <p:cNvSpPr>
            <a:spLocks noGrp="1"/>
          </p:cNvSpPr>
          <p:nvPr>
            <p:ph type="pic" sz="quarter" idx="20"/>
          </p:nvPr>
        </p:nvSpPr>
        <p:spPr>
          <a:xfrm>
            <a:off x="571472" y="3929066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21" name="Tijdelijke aanduiding voor tekst 17"/>
          <p:cNvSpPr>
            <a:spLocks noGrp="1"/>
          </p:cNvSpPr>
          <p:nvPr>
            <p:ph type="body" sz="quarter" idx="21"/>
          </p:nvPr>
        </p:nvSpPr>
        <p:spPr>
          <a:xfrm>
            <a:off x="571444" y="5715002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jdelijke aanduiding voor afbeelding 7"/>
          <p:cNvSpPr>
            <a:spLocks noGrp="1"/>
          </p:cNvSpPr>
          <p:nvPr>
            <p:ph type="pic" sz="quarter" idx="22"/>
          </p:nvPr>
        </p:nvSpPr>
        <p:spPr>
          <a:xfrm>
            <a:off x="3429020" y="3929080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23" name="Tijdelijke aanduiding voor tekst 17"/>
          <p:cNvSpPr>
            <a:spLocks noGrp="1"/>
          </p:cNvSpPr>
          <p:nvPr>
            <p:ph type="body" sz="quarter" idx="23"/>
          </p:nvPr>
        </p:nvSpPr>
        <p:spPr>
          <a:xfrm>
            <a:off x="3428992" y="5715016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4" name="Tijdelijke aanduiding voor afbeelding 7"/>
          <p:cNvSpPr>
            <a:spLocks noGrp="1"/>
          </p:cNvSpPr>
          <p:nvPr>
            <p:ph type="pic" sz="quarter" idx="24"/>
          </p:nvPr>
        </p:nvSpPr>
        <p:spPr>
          <a:xfrm>
            <a:off x="6286540" y="3929080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25" name="Tijdelijke aanduiding voor tekst 17"/>
          <p:cNvSpPr>
            <a:spLocks noGrp="1"/>
          </p:cNvSpPr>
          <p:nvPr>
            <p:ph type="body" sz="quarter" idx="25"/>
          </p:nvPr>
        </p:nvSpPr>
        <p:spPr>
          <a:xfrm>
            <a:off x="6286512" y="5715016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B198565F-B521-4F78-ACD8-AFB44E22AB65}" type="slidenum">
              <a:rPr lang="nl-BE" altLang="en-US">
                <a:solidFill>
                  <a:srgbClr val="FFFFFF"/>
                </a:solidFill>
              </a:rPr>
              <a:pPr/>
              <a:t>‹#›</a:t>
            </a:fld>
            <a:endParaRPr lang="nl-B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681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28"/>
          <p:cNvCxnSpPr/>
          <p:nvPr userDrawn="1"/>
        </p:nvCxnSpPr>
        <p:spPr>
          <a:xfrm>
            <a:off x="0" y="307181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29"/>
          <p:cNvCxnSpPr/>
          <p:nvPr userDrawn="1"/>
        </p:nvCxnSpPr>
        <p:spPr>
          <a:xfrm>
            <a:off x="0" y="3143250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30"/>
          <p:cNvCxnSpPr/>
          <p:nvPr userDrawn="1"/>
        </p:nvCxnSpPr>
        <p:spPr>
          <a:xfrm>
            <a:off x="0" y="3214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31"/>
          <p:cNvCxnSpPr/>
          <p:nvPr userDrawn="1"/>
        </p:nvCxnSpPr>
        <p:spPr>
          <a:xfrm>
            <a:off x="0" y="328612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32"/>
          <p:cNvCxnSpPr/>
          <p:nvPr userDrawn="1"/>
        </p:nvCxnSpPr>
        <p:spPr>
          <a:xfrm>
            <a:off x="0" y="335756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33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34"/>
          <p:cNvCxnSpPr/>
          <p:nvPr userDrawn="1"/>
        </p:nvCxnSpPr>
        <p:spPr>
          <a:xfrm>
            <a:off x="0" y="350043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1"/>
          <p:cNvSpPr txBox="1">
            <a:spLocks noChangeArrowheads="1"/>
          </p:cNvSpPr>
          <p:nvPr userDrawn="1"/>
        </p:nvSpPr>
        <p:spPr bwMode="auto">
          <a:xfrm>
            <a:off x="2495550" y="6243638"/>
            <a:ext cx="450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3498DB"/>
                </a:solidFill>
                <a:latin typeface="Franklin Gothic Medium Cond" pitchFamily="34" charset="0"/>
              </a:rPr>
              <a:t>CENTER-TBI has received funding from the European Union </a:t>
            </a:r>
            <a:r>
              <a:rPr lang="en-US" altLang="en-US" sz="1200" smtClean="0">
                <a:solidFill>
                  <a:srgbClr val="0E76BC"/>
                </a:solidFill>
                <a:latin typeface="Franklin Gothic Medium Cond" pitchFamily="34" charset="0"/>
              </a:rPr>
              <a:t>Seventh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E76BC"/>
                </a:solidFill>
                <a:latin typeface="Franklin Gothic Medium Cond" pitchFamily="34" charset="0"/>
              </a:rPr>
              <a:t>Framework Programme </a:t>
            </a:r>
            <a:r>
              <a:rPr lang="en-US" altLang="en-US" sz="1200" smtClean="0">
                <a:solidFill>
                  <a:srgbClr val="3498DB"/>
                </a:solidFill>
                <a:latin typeface="Franklin Gothic Medium Cond" pitchFamily="34" charset="0"/>
              </a:rPr>
              <a:t>(FP7/2007-2013) under grant agreement n°602150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2996" y="4374628"/>
            <a:ext cx="6400800" cy="483132"/>
          </a:xfrm>
          <a:solidFill>
            <a:srgbClr val="EFEFEF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 sz="1800" b="0" cap="all" baseline="0">
                <a:solidFill>
                  <a:schemeClr val="accent3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714480" y="3876678"/>
            <a:ext cx="5643602" cy="360000"/>
          </a:xfrm>
        </p:spPr>
        <p:txBody>
          <a:bodyPr anchor="ctr">
            <a:noAutofit/>
          </a:bodyPr>
          <a:lstStyle>
            <a:lvl1pPr algn="ctr">
              <a:buNone/>
              <a:defRPr sz="1600" b="0" cap="all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>
                    <a:srgbClr val="000000">
                      <a:alpha val="20000"/>
                    </a:srgbClr>
                  </a:outerShdw>
                </a:effectLst>
                <a:latin typeface="Franklin Gothic Medium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464344" y="2805107"/>
            <a:ext cx="8215313" cy="928695"/>
          </a:xfrm>
          <a:solidFill>
            <a:srgbClr val="EFEFEF"/>
          </a:solidFill>
          <a:ln w="1905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3200" b="0" cap="all" baseline="0">
                <a:solidFill>
                  <a:srgbClr val="0E76BC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205150"/>
      </p:ext>
    </p:extLst>
  </p:cSld>
  <p:clrMapOvr>
    <a:masterClrMapping/>
  </p:clrMapOvr>
  <p:transition/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1500" y="1500188"/>
            <a:ext cx="8072438" cy="4644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nl-NL" sz="28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>
              <a:buNone/>
              <a:defRPr lang="nl-NL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>
              <a:buNone/>
              <a:defRPr lang="nl-NL" sz="24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algn="l">
              <a:buNone/>
              <a:defRPr lang="nl-NL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algn="l">
              <a:buNone/>
              <a:defRPr lang="nl-NL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9A533C3-F248-4F0E-9463-CCE908C078C2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3421683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70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571472" y="1500188"/>
            <a:ext cx="8071200" cy="46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FDC18C-EE89-4E71-9949-87318F3D3BCA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9578099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>
          <a:xfrm>
            <a:off x="571472" y="1500188"/>
            <a:ext cx="3857652" cy="4644000"/>
          </a:xfrm>
        </p:spPr>
        <p:txBody>
          <a:bodyPr/>
          <a:lstStyle>
            <a:lvl2pPr marL="288000" marR="0" indent="-212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4786314" y="1500174"/>
            <a:ext cx="3857652" cy="4644000"/>
          </a:xfrm>
        </p:spPr>
        <p:txBody>
          <a:bodyPr/>
          <a:lstStyle>
            <a:lvl2pPr marL="288000" marR="0" indent="-212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5FF29B3-5835-42AA-90A5-0DA33285D46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055351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571500" y="1500188"/>
            <a:ext cx="8072438" cy="3168000"/>
          </a:xfrm>
          <a:ln w="38100">
            <a:solidFill>
              <a:schemeClr val="bg2"/>
            </a:solidFill>
          </a:ln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4357686" y="5072074"/>
            <a:ext cx="4286280" cy="785818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 pitchFamily="34" charset="0"/>
              <a:buNone/>
              <a:tabLst/>
              <a:defRPr sz="12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4"/>
          </p:nvPr>
        </p:nvSpPr>
        <p:spPr>
          <a:xfrm>
            <a:off x="571472" y="5100649"/>
            <a:ext cx="2857520" cy="338554"/>
          </a:xfr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5"/>
          </p:nvPr>
        </p:nvSpPr>
        <p:spPr>
          <a:xfrm>
            <a:off x="571472" y="5438375"/>
            <a:ext cx="3643338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8B88576-D06A-4813-BAA5-12F867DA9962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9593303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Panora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13"/>
          <p:cNvGrpSpPr>
            <a:grpSpLocks/>
          </p:cNvGrpSpPr>
          <p:nvPr userDrawn="1"/>
        </p:nvGrpSpPr>
        <p:grpSpPr bwMode="auto">
          <a:xfrm>
            <a:off x="0" y="1481138"/>
            <a:ext cx="9144000" cy="3402012"/>
            <a:chOff x="0" y="1481124"/>
            <a:chExt cx="9144000" cy="3402036"/>
          </a:xfrm>
        </p:grpSpPr>
        <p:cxnSp>
          <p:nvCxnSpPr>
            <p:cNvPr id="6" name="Rechte verbindingslijn 10"/>
            <p:cNvCxnSpPr/>
            <p:nvPr userDrawn="1"/>
          </p:nvCxnSpPr>
          <p:spPr>
            <a:xfrm>
              <a:off x="0" y="1481124"/>
              <a:ext cx="9144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12"/>
            <p:cNvCxnSpPr/>
            <p:nvPr userDrawn="1"/>
          </p:nvCxnSpPr>
          <p:spPr>
            <a:xfrm>
              <a:off x="0" y="4883160"/>
              <a:ext cx="9144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571472" y="5072074"/>
            <a:ext cx="8072494" cy="107157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" pitchFamily="34" charset="0"/>
              <a:buNone/>
              <a:tabLst/>
              <a:defRPr sz="12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0" y="1500188"/>
            <a:ext cx="9144000" cy="3357572"/>
          </a:xfrm>
          <a:ln w="38100">
            <a:noFill/>
          </a:ln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05AEBF3-1014-4770-82F6-ACCEB800BC51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7277178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2"/>
          </p:nvPr>
        </p:nvSpPr>
        <p:spPr>
          <a:xfrm>
            <a:off x="571500" y="1500188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5"/>
          </p:nvPr>
        </p:nvSpPr>
        <p:spPr>
          <a:xfrm>
            <a:off x="571472" y="3286124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3429020" y="1500174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7"/>
          </p:nvPr>
        </p:nvSpPr>
        <p:spPr>
          <a:xfrm>
            <a:off x="3428992" y="3286110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afbeelding 7"/>
          <p:cNvSpPr>
            <a:spLocks noGrp="1"/>
          </p:cNvSpPr>
          <p:nvPr>
            <p:ph type="pic" sz="quarter" idx="18"/>
          </p:nvPr>
        </p:nvSpPr>
        <p:spPr>
          <a:xfrm>
            <a:off x="6264366" y="1500174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7" name="Tijdelijke aanduiding voor tekst 17"/>
          <p:cNvSpPr>
            <a:spLocks noGrp="1"/>
          </p:cNvSpPr>
          <p:nvPr>
            <p:ph type="body" sz="quarter" idx="19"/>
          </p:nvPr>
        </p:nvSpPr>
        <p:spPr>
          <a:xfrm>
            <a:off x="6264338" y="3286110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afbeelding 7"/>
          <p:cNvSpPr>
            <a:spLocks noGrp="1"/>
          </p:cNvSpPr>
          <p:nvPr>
            <p:ph type="pic" sz="quarter" idx="20"/>
          </p:nvPr>
        </p:nvSpPr>
        <p:spPr>
          <a:xfrm>
            <a:off x="571472" y="3929066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1" name="Tijdelijke aanduiding voor tekst 17"/>
          <p:cNvSpPr>
            <a:spLocks noGrp="1"/>
          </p:cNvSpPr>
          <p:nvPr>
            <p:ph type="body" sz="quarter" idx="21"/>
          </p:nvPr>
        </p:nvSpPr>
        <p:spPr>
          <a:xfrm>
            <a:off x="571444" y="5715002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jdelijke aanduiding voor afbeelding 7"/>
          <p:cNvSpPr>
            <a:spLocks noGrp="1"/>
          </p:cNvSpPr>
          <p:nvPr>
            <p:ph type="pic" sz="quarter" idx="22"/>
          </p:nvPr>
        </p:nvSpPr>
        <p:spPr>
          <a:xfrm>
            <a:off x="3429020" y="3929080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3" name="Tijdelijke aanduiding voor tekst 17"/>
          <p:cNvSpPr>
            <a:spLocks noGrp="1"/>
          </p:cNvSpPr>
          <p:nvPr>
            <p:ph type="body" sz="quarter" idx="23"/>
          </p:nvPr>
        </p:nvSpPr>
        <p:spPr>
          <a:xfrm>
            <a:off x="3428992" y="5715016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jdelijke aanduiding voor afbeelding 7"/>
          <p:cNvSpPr>
            <a:spLocks noGrp="1"/>
          </p:cNvSpPr>
          <p:nvPr>
            <p:ph type="pic" sz="quarter" idx="24"/>
          </p:nvPr>
        </p:nvSpPr>
        <p:spPr>
          <a:xfrm>
            <a:off x="6286540" y="3929080"/>
            <a:ext cx="2379600" cy="1785936"/>
          </a:xfrm>
          <a:ln w="38100"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5" name="Tijdelijke aanduiding voor tekst 17"/>
          <p:cNvSpPr>
            <a:spLocks noGrp="1"/>
          </p:cNvSpPr>
          <p:nvPr>
            <p:ph type="body" sz="quarter" idx="25"/>
          </p:nvPr>
        </p:nvSpPr>
        <p:spPr>
          <a:xfrm>
            <a:off x="6286512" y="5715016"/>
            <a:ext cx="2379600" cy="338554"/>
          </a:xfr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buNone/>
              <a:defRPr lang="nl-BE" sz="1600" kern="1200" cap="all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jdelijke aanduiding voor voettekst 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DC63CF6D-649B-4871-89AF-AE570635E63A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8081665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84283-44DD-4152-A442-D5925FCAFAE1}" type="datetimeFigureOut">
              <a:rPr lang="en-GB">
                <a:solidFill>
                  <a:srgbClr val="21212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27/05/2015</a:t>
            </a:fld>
            <a:endParaRPr lang="en-GB">
              <a:solidFill>
                <a:srgbClr val="2121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1E4AD-9FA2-49EE-8A2C-AD7C89824C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218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9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1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9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1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8203-1464-4836-ACCB-C31723F922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D32E-D86A-4C04-9E21-4D2EAEA90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715375" y="6503988"/>
            <a:ext cx="428625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EFEFE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1500" y="511175"/>
            <a:ext cx="8072438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TO EDIT THE TITLE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8072438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First level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  <a:p>
            <a:pPr lvl="5"/>
            <a:r>
              <a:rPr lang="nl-NL" dirty="0" err="1" smtClean="0"/>
              <a:t>Sixth</a:t>
            </a:r>
            <a:r>
              <a:rPr lang="nl-NL" dirty="0" smtClean="0"/>
              <a:t> level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003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12121">
                    <a:tint val="75000"/>
                  </a:srgbClr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77288" y="6508750"/>
            <a:ext cx="388937" cy="233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Franklin Gothic Medium Cond" panose="020B06060304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68ADAF-4561-42EC-A36E-E2F737F43C68}" type="slidenum">
              <a:rPr lang="nl-BE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BE" altLang="en-US"/>
          </a:p>
        </p:txBody>
      </p:sp>
      <p:sp>
        <p:nvSpPr>
          <p:cNvPr id="9" name="Rechthoek 8"/>
          <p:cNvSpPr/>
          <p:nvPr/>
        </p:nvSpPr>
        <p:spPr>
          <a:xfrm>
            <a:off x="0" y="554038"/>
            <a:ext cx="214313" cy="500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latin typeface="Franklin Gothic Medium Con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9pPr>
    </p:titleStyle>
    <p:bodyStyle>
      <a:lvl1pPr marL="179388" indent="-233363" algn="l" rtl="0" eaLnBrk="0" fontAlgn="base" hangingPunct="0">
        <a:spcBef>
          <a:spcPts val="5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60388" indent="-211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Courier New" panose="02070309020205020404" pitchFamily="49" charset="0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00125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474788" indent="-228600" algn="l" rtl="0" eaLnBrk="0" fontAlgn="base" hangingPunct="0">
        <a:spcBef>
          <a:spcPct val="20000"/>
        </a:spcBef>
        <a:spcAft>
          <a:spcPct val="0"/>
        </a:spcAft>
        <a:buClr>
          <a:srgbClr val="70B22B"/>
        </a:buClr>
        <a:buSzPct val="65000"/>
        <a:buFont typeface="Franklin Gothic Medium Cond" panose="020B0606030402020204" pitchFamily="34" charset="0"/>
        <a:buChar char="►"/>
        <a:defRPr sz="2000" kern="1200">
          <a:solidFill>
            <a:srgbClr val="70B22B"/>
          </a:solidFill>
          <a:latin typeface="+mn-lt"/>
          <a:ea typeface="+mn-ea"/>
          <a:cs typeface="+mn-cs"/>
        </a:defRPr>
      </a:lvl4pPr>
      <a:lvl5pPr marL="190658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nl-BE" sz="20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715375" y="6503988"/>
            <a:ext cx="428625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EFEFE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1500" y="511175"/>
            <a:ext cx="8072438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TO EDIT THE TITLE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8072438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First level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  <a:p>
            <a:pPr lvl="5"/>
            <a:r>
              <a:rPr lang="nl-NL" dirty="0" err="1" smtClean="0"/>
              <a:t>Sixth</a:t>
            </a:r>
            <a:r>
              <a:rPr lang="nl-NL" dirty="0" smtClean="0"/>
              <a:t> level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003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endParaRPr lang="nl-BE">
              <a:solidFill>
                <a:srgbClr val="212121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77288" y="6508750"/>
            <a:ext cx="388937" cy="233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Franklin Gothic Medium Cond" panose="020B06060304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039FD-6549-48A1-8269-FF085EF37452}" type="slidenum">
              <a:rPr lang="nl-BE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BE" altLang="en-US" smtClean="0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554038"/>
            <a:ext cx="214313" cy="500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latin typeface="Franklin Gothic Medium Con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9pPr>
    </p:titleStyle>
    <p:bodyStyle>
      <a:lvl1pPr marL="179388" indent="-233363" algn="l" rtl="0" eaLnBrk="0" fontAlgn="base" hangingPunct="0">
        <a:spcBef>
          <a:spcPts val="5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60388" indent="-211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Courier New" panose="02070309020205020404" pitchFamily="49" charset="0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00125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474788" indent="-228600" algn="l" rtl="0" eaLnBrk="0" fontAlgn="base" hangingPunct="0">
        <a:spcBef>
          <a:spcPct val="20000"/>
        </a:spcBef>
        <a:spcAft>
          <a:spcPct val="0"/>
        </a:spcAft>
        <a:buClr>
          <a:srgbClr val="70B22B"/>
        </a:buClr>
        <a:buSzPct val="65000"/>
        <a:buFont typeface="Franklin Gothic Medium Cond" panose="020B0606030402020204" pitchFamily="34" charset="0"/>
        <a:buChar char="►"/>
        <a:defRPr sz="2000" kern="1200">
          <a:solidFill>
            <a:srgbClr val="70B22B"/>
          </a:solidFill>
          <a:latin typeface="+mn-lt"/>
          <a:ea typeface="+mn-ea"/>
          <a:cs typeface="+mn-cs"/>
        </a:defRPr>
      </a:lvl4pPr>
      <a:lvl5pPr marL="190658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nl-BE" sz="20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715375" y="6503988"/>
            <a:ext cx="428625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EFEFEF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1500" y="511175"/>
            <a:ext cx="8072438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CLICK TO EDIT THE TITLE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8072438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First level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  <a:p>
            <a:pPr lvl="5"/>
            <a:r>
              <a:rPr lang="nl-NL" dirty="0" err="1" smtClean="0"/>
              <a:t>Sixth</a:t>
            </a:r>
            <a:r>
              <a:rPr lang="nl-NL" dirty="0" smtClean="0"/>
              <a:t> level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003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12121">
                    <a:tint val="75000"/>
                  </a:srgbClr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77288" y="6508750"/>
            <a:ext cx="388937" cy="233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Franklin Gothic Medium Con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A668E-B678-4E9E-BFAD-3FC805055218}" type="slidenum">
              <a:rPr lang="nl-BE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BE" altLang="en-US"/>
          </a:p>
        </p:txBody>
      </p:sp>
      <p:sp>
        <p:nvSpPr>
          <p:cNvPr id="9" name="Rechthoek 8"/>
          <p:cNvSpPr/>
          <p:nvPr/>
        </p:nvSpPr>
        <p:spPr>
          <a:xfrm>
            <a:off x="0" y="554038"/>
            <a:ext cx="214313" cy="500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latin typeface="Franklin Gothic Medium Con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 Cond" pitchFamily="34" charset="0"/>
        </a:defRPr>
      </a:lvl9pPr>
    </p:titleStyle>
    <p:bodyStyle>
      <a:lvl1pPr marL="179388" indent="-233363" algn="l" rtl="0" eaLnBrk="0" fontAlgn="base" hangingPunct="0">
        <a:spcBef>
          <a:spcPts val="5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60388" indent="-211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Courier New" pitchFamily="49" charset="0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000125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474788" indent="-228600" algn="l" rtl="0" eaLnBrk="0" fontAlgn="base" hangingPunct="0">
        <a:spcBef>
          <a:spcPct val="20000"/>
        </a:spcBef>
        <a:spcAft>
          <a:spcPct val="0"/>
        </a:spcAft>
        <a:buClr>
          <a:srgbClr val="70B22B"/>
        </a:buClr>
        <a:buSzPct val="65000"/>
        <a:buFont typeface="Franklin Gothic Medium Cond" pitchFamily="34" charset="0"/>
        <a:buChar char="►"/>
        <a:defRPr sz="2000" kern="1200">
          <a:solidFill>
            <a:srgbClr val="70B22B"/>
          </a:solidFill>
          <a:latin typeface="+mn-lt"/>
          <a:ea typeface="+mn-ea"/>
          <a:cs typeface="+mn-cs"/>
        </a:defRPr>
      </a:lvl4pPr>
      <a:lvl5pPr marL="1906588" indent="-193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lang="nl-BE" sz="20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tekst 3"/>
          <p:cNvSpPr>
            <a:spLocks noGrp="1"/>
          </p:cNvSpPr>
          <p:nvPr>
            <p:ph type="body" sz="quarter" idx="14"/>
          </p:nvPr>
        </p:nvSpPr>
        <p:spPr bwMode="auto">
          <a:xfrm>
            <a:off x="428625" y="1012825"/>
            <a:ext cx="8215313" cy="9286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cap="none" smtClean="0"/>
              <a:t>Collaborative European NeuroTrauma Effectiveness Research in TBI (CENTER-TBI)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2263" y="1941513"/>
            <a:ext cx="4025900" cy="3184525"/>
            <a:chOff x="475357" y="2060575"/>
            <a:chExt cx="4024635" cy="3184889"/>
          </a:xfrm>
        </p:grpSpPr>
        <p:pic>
          <p:nvPicPr>
            <p:cNvPr id="6144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57" y="2492896"/>
              <a:ext cx="4024635" cy="275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9" name="Tekstvak 3"/>
            <p:cNvSpPr txBox="1">
              <a:spLocks noChangeArrowheads="1"/>
            </p:cNvSpPr>
            <p:nvPr/>
          </p:nvSpPr>
          <p:spPr bwMode="auto">
            <a:xfrm>
              <a:off x="611435" y="2060575"/>
              <a:ext cx="38165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Courier New" panose="02070309020205020404" pitchFamily="49" charset="0"/>
                <a:buChar char="o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400">
                  <a:solidFill>
                    <a:schemeClr val="accent2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0B22B"/>
                </a:buClr>
                <a:buSzPct val="65000"/>
                <a:buFont typeface="Franklin Gothic Medium Cond" panose="020B0606030402020204" pitchFamily="34" charset="0"/>
                <a:buChar char="►"/>
                <a:defRPr sz="2000">
                  <a:solidFill>
                    <a:srgbClr val="70B22B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dirty="0" smtClean="0">
                  <a:solidFill>
                    <a:srgbClr val="0E76BC"/>
                  </a:solidFill>
                  <a:latin typeface="Arial" panose="020B0604020202020204" pitchFamily="34" charset="0"/>
                </a:rPr>
                <a:t>38+7 Participants; &gt; 80 scientists 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16575" y="1941513"/>
            <a:ext cx="3402013" cy="3649662"/>
            <a:chOff x="5130144" y="1941824"/>
            <a:chExt cx="3402670" cy="3649351"/>
          </a:xfrm>
        </p:grpSpPr>
        <p:sp>
          <p:nvSpPr>
            <p:cNvPr id="61446" name="Tekstvak 4"/>
            <p:cNvSpPr txBox="1">
              <a:spLocks noChangeArrowheads="1"/>
            </p:cNvSpPr>
            <p:nvPr/>
          </p:nvSpPr>
          <p:spPr bwMode="auto">
            <a:xfrm>
              <a:off x="5436238" y="1941824"/>
              <a:ext cx="3096576" cy="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Courier New" panose="02070309020205020404" pitchFamily="49" charset="0"/>
                <a:buChar char="o"/>
                <a:defRPr sz="2800">
                  <a:solidFill>
                    <a:schemeClr val="tx2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400">
                  <a:solidFill>
                    <a:schemeClr val="accent2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0B22B"/>
                </a:buClr>
                <a:buSzPct val="65000"/>
                <a:buFont typeface="Franklin Gothic Medium Cond" panose="020B0606030402020204" pitchFamily="34" charset="0"/>
                <a:buChar char="►"/>
                <a:defRPr sz="2000">
                  <a:solidFill>
                    <a:srgbClr val="70B22B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accent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dirty="0" smtClean="0">
                  <a:solidFill>
                    <a:srgbClr val="0E76BC"/>
                  </a:solidFill>
                  <a:latin typeface="Arial" panose="020B0604020202020204" pitchFamily="34" charset="0"/>
                </a:rPr>
                <a:t>&gt;70 investigating centres</a:t>
              </a:r>
            </a:p>
          </p:txBody>
        </p:sp>
        <p:pic>
          <p:nvPicPr>
            <p:cNvPr id="61447" name="Afbeelding 0" descr="participating_countries_201408012_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144" y="2317465"/>
              <a:ext cx="3273710" cy="327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48" y="157162"/>
            <a:ext cx="2288747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4966" r="75978" b="86207"/>
          <a:stretch/>
        </p:blipFill>
        <p:spPr bwMode="auto">
          <a:xfrm>
            <a:off x="4527571" y="2251944"/>
            <a:ext cx="914400" cy="527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4" t="22564" r="35553" b="61315"/>
          <a:stretch/>
        </p:blipFill>
        <p:spPr bwMode="auto">
          <a:xfrm>
            <a:off x="4503610" y="2913675"/>
            <a:ext cx="962322" cy="7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esGen Systems, Inc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1" y="3735250"/>
            <a:ext cx="1134300" cy="4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1861940" y="5491815"/>
            <a:ext cx="5920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0B22B"/>
              </a:buClr>
              <a:buSzPct val="65000"/>
              <a:buFont typeface="Franklin Gothic Medium Cond" panose="020B0606030402020204" pitchFamily="34" charset="0"/>
              <a:buChar char="►"/>
              <a:defRPr sz="2000">
                <a:solidFill>
                  <a:srgbClr val="70B22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Precision medicine &amp; Comparative Effectiveness Research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EU Framework Program 7 grant: €30 million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Coordinators: Maas &amp; Menon</a:t>
            </a:r>
          </a:p>
        </p:txBody>
      </p:sp>
    </p:spTree>
    <p:extLst>
      <p:ext uri="{BB962C8B-B14F-4D97-AF65-F5344CB8AC3E}">
        <p14:creationId xmlns:p14="http://schemas.microsoft.com/office/powerpoint/2010/main" val="97614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508000"/>
            <a:ext cx="8072438" cy="560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Logistics: enrolment &amp; data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collection </a:t>
            </a:r>
            <a:endParaRPr lang="nl-BE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4451" name="Tijdelijke aanduiding voor dianumm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00"/>
              </a:spcBef>
              <a:buClr>
                <a:schemeClr val="accent1"/>
              </a:buClr>
              <a:buSzPct val="70000"/>
              <a:buFont typeface="Wingdings" pitchFamily="2" charset="2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 sz="2400">
                <a:solidFill>
                  <a:schemeClr val="accent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0B22B"/>
              </a:buClr>
              <a:buSzPct val="65000"/>
              <a:buFont typeface="Franklin Gothic Medium Cond" pitchFamily="34" charset="0"/>
              <a:buChar char="►"/>
              <a:defRPr sz="2000">
                <a:solidFill>
                  <a:srgbClr val="70B22B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8E84A0-AF94-4185-AA4D-7AEF0A725F61}" type="slidenum">
              <a:rPr lang="nl-BE" altLang="en-US" sz="1000">
                <a:solidFill>
                  <a:srgbClr val="FFFFFF"/>
                </a:solidFill>
                <a:latin typeface="Franklin Gothic Medium Cond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nl-BE" altLang="en-US" sz="100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sp>
        <p:nvSpPr>
          <p:cNvPr id="104452" name="Tijdelijke aanduiding voor tekst 3"/>
          <p:cNvSpPr>
            <a:spLocks noGrp="1"/>
          </p:cNvSpPr>
          <p:nvPr>
            <p:ph type="body" sz="quarter" idx="12"/>
          </p:nvPr>
        </p:nvSpPr>
        <p:spPr bwMode="auto">
          <a:xfrm>
            <a:off x="571500" y="1204913"/>
            <a:ext cx="8072438" cy="5111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altLang="en-US" sz="2200" dirty="0"/>
              <a:t>Centre profiling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lang="en-GB" altLang="en-US" sz="1900" dirty="0"/>
              <a:t>Context of care – health care systems, institutional/unit characteristics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spcAft>
                <a:spcPts val="1200"/>
              </a:spcAft>
              <a:buFont typeface="Calibri" pitchFamily="34" charset="0"/>
              <a:buChar char="○"/>
            </a:pPr>
            <a:r>
              <a:rPr lang="en-GB" altLang="en-US" sz="1900" dirty="0"/>
              <a:t>Population served, protocols, and practice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altLang="en-US" sz="2200" dirty="0"/>
              <a:t>Core study </a:t>
            </a:r>
            <a:r>
              <a:rPr altLang="en-US" sz="2200" dirty="0" smtClean="0"/>
              <a:t>(70 centres, 5400 </a:t>
            </a:r>
            <a:r>
              <a:rPr altLang="en-US" sz="2200" dirty="0"/>
              <a:t>patients; 1800 in each stratum)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ER stratum 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Admission stratum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spcAft>
                <a:spcPts val="1200"/>
              </a:spcAft>
              <a:buFont typeface="Calibri" pitchFamily="34" charset="0"/>
              <a:buChar char="○"/>
            </a:pPr>
            <a:r>
              <a:rPr altLang="en-US" sz="1900" dirty="0"/>
              <a:t>ICU stratum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altLang="en-US" sz="2200" dirty="0"/>
              <a:t>Registry</a:t>
            </a:r>
            <a:r>
              <a:rPr altLang="en-US" sz="2200" dirty="0" smtClean="0"/>
              <a:t>: (~20,000 patients) </a:t>
            </a:r>
            <a:endParaRPr altLang="en-US" sz="2200" dirty="0"/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Anonymised administrative data; regulatory approval to waive consent 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spcAft>
                <a:spcPts val="1200"/>
              </a:spcAft>
              <a:buFont typeface="Calibri" pitchFamily="34" charset="0"/>
              <a:buChar char="○"/>
            </a:pPr>
            <a:r>
              <a:rPr altLang="en-US" sz="1900" dirty="0"/>
              <a:t>For assessment of generalizability &amp; impact of process variables 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altLang="en-US" sz="2200" dirty="0"/>
              <a:t>Substudies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MR : 23 centres; 1800 patients; 3 T (</a:t>
            </a:r>
            <a:r>
              <a:rPr altLang="en-US" sz="1900" i="1" dirty="0"/>
              <a:t>&lt;72 hrs</a:t>
            </a:r>
            <a:r>
              <a:rPr altLang="en-US" sz="1900" dirty="0"/>
              <a:t>; 2-3 wks; 3/6 months)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High res ICU data: 20 centres; 200-400 patients  (Moberg/ICM+)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Advanced haemostasis: ~20 centres (TEG/ROTEM; platelet function)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buFont typeface="Calibri" pitchFamily="34" charset="0"/>
              <a:buChar char="○"/>
            </a:pPr>
            <a:r>
              <a:rPr altLang="en-US" sz="1900" dirty="0"/>
              <a:t>Electrocorticography (spreading depression </a:t>
            </a:r>
            <a:r>
              <a:rPr lang="en-GB" altLang="en-US" sz="1900" dirty="0"/>
              <a:t>[</a:t>
            </a:r>
            <a:r>
              <a:rPr altLang="en-US" sz="1900" dirty="0"/>
              <a:t>SD]; COSBID collaborators)</a:t>
            </a:r>
          </a:p>
          <a:p>
            <a:pPr marL="741363" lvl="1" indent="-233363" eaLnBrk="1" hangingPunct="1">
              <a:lnSpc>
                <a:spcPct val="80000"/>
              </a:lnSpc>
              <a:spcBef>
                <a:spcPts val="100"/>
              </a:spcBef>
              <a:spcAft>
                <a:spcPts val="1200"/>
              </a:spcAft>
              <a:buFont typeface="Calibri" pitchFamily="34" charset="0"/>
              <a:buChar char="○"/>
            </a:pPr>
            <a:r>
              <a:rPr altLang="en-US" sz="1900" dirty="0"/>
              <a:t>EEG: monitoring; automated seizure detection, correlations with SD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altLang="en-US" sz="2200" dirty="0"/>
              <a:t>Embedded and associated studies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nl-BE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8557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072438" cy="56038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Principles underlying data sharing policy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96300" cy="4929411"/>
          </a:xfrm>
        </p:spPr>
        <p:txBody>
          <a:bodyPr>
            <a:normAutofit/>
          </a:bodyPr>
          <a:lstStyle/>
          <a:p>
            <a:pPr marL="403225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Ethical </a:t>
            </a:r>
            <a:r>
              <a:rPr lang="en-GB" sz="2800" dirty="0"/>
              <a:t>and regulatory compliance</a:t>
            </a:r>
          </a:p>
          <a:p>
            <a:pPr marL="403225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Procedures </a:t>
            </a:r>
            <a:r>
              <a:rPr lang="en-GB" sz="2800" dirty="0"/>
              <a:t>for ensuring data validity</a:t>
            </a:r>
          </a:p>
          <a:p>
            <a:pPr marL="403225" indent="-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An </a:t>
            </a:r>
            <a:r>
              <a:rPr lang="en-GB" sz="2800" dirty="0"/>
              <a:t>integrated data management plan </a:t>
            </a:r>
            <a:r>
              <a:rPr lang="en-GB" sz="2800" dirty="0" smtClean="0"/>
              <a:t>which: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respects </a:t>
            </a:r>
            <a:r>
              <a:rPr lang="en-GB" sz="2000" dirty="0"/>
              <a:t>analytic integrity </a:t>
            </a:r>
            <a:endParaRPr lang="en-GB" sz="20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avoids </a:t>
            </a:r>
            <a:r>
              <a:rPr lang="en-GB" sz="2000" dirty="0"/>
              <a:t>statistical </a:t>
            </a:r>
            <a:r>
              <a:rPr lang="en-GB" sz="2000" dirty="0" smtClean="0"/>
              <a:t>penalties 2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 to inappropriate early data </a:t>
            </a:r>
            <a:r>
              <a:rPr lang="en-GB" sz="2000" dirty="0"/>
              <a:t>mining</a:t>
            </a:r>
          </a:p>
          <a:p>
            <a:pPr marL="403225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 </a:t>
            </a:r>
            <a:r>
              <a:rPr lang="en-GB" sz="2800" dirty="0"/>
              <a:t>dissemination strategy </a:t>
            </a:r>
            <a:r>
              <a:rPr lang="en-GB" sz="2800" dirty="0" smtClean="0"/>
              <a:t>which: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recognises </a:t>
            </a:r>
            <a:r>
              <a:rPr lang="en-GB" sz="2000" dirty="0"/>
              <a:t>academic </a:t>
            </a:r>
            <a:r>
              <a:rPr lang="en-GB" sz="2000" dirty="0" smtClean="0"/>
              <a:t>contributions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Allows maximal use of collected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complies </a:t>
            </a:r>
            <a:r>
              <a:rPr lang="en-GB" sz="2000" dirty="0"/>
              <a:t>with publication </a:t>
            </a:r>
            <a:r>
              <a:rPr lang="en-GB" sz="2000" dirty="0" smtClean="0"/>
              <a:t>ethics – or seeks to modify these</a:t>
            </a:r>
            <a:endParaRPr lang="en-GB" sz="2000" dirty="0"/>
          </a:p>
          <a:p>
            <a:pPr marL="403225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24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" y="1143000"/>
            <a:ext cx="319113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Associated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“Pre-emptive” data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Ongoing/planned TBI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Range of PIs and funders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Full access to all 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Access to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biosamples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New consortia: GAIN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3960812" cy="1439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CENTER-TBI  data use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95394" y="462682"/>
          <a:ext cx="10369294" cy="570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04" name="TextBox 4"/>
          <p:cNvSpPr txBox="1">
            <a:spLocks noChangeArrowheads="1"/>
          </p:cNvSpPr>
          <p:nvPr/>
        </p:nvSpPr>
        <p:spPr bwMode="auto">
          <a:xfrm>
            <a:off x="3635375" y="4711700"/>
            <a:ext cx="1657350" cy="922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0B22B"/>
              </a:buClr>
              <a:buSzPct val="65000"/>
              <a:buFont typeface="Franklin Gothic Medium Cond" panose="020B0606030402020204" pitchFamily="34" charset="0"/>
              <a:buChar char="►"/>
              <a:defRPr sz="2000">
                <a:solidFill>
                  <a:srgbClr val="70B22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b="1">
                <a:solidFill>
                  <a:srgbClr val="0B598D"/>
                </a:solidFill>
              </a:rPr>
              <a:t>Regulated by Consortium agreement</a:t>
            </a:r>
          </a:p>
        </p:txBody>
      </p:sp>
      <p:sp>
        <p:nvSpPr>
          <p:cNvPr id="102405" name="TextBox 5"/>
          <p:cNvSpPr txBox="1">
            <a:spLocks noChangeArrowheads="1"/>
          </p:cNvSpPr>
          <p:nvPr/>
        </p:nvSpPr>
        <p:spPr bwMode="auto">
          <a:xfrm>
            <a:off x="7235825" y="1254125"/>
            <a:ext cx="165735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0B22B"/>
              </a:buClr>
              <a:buSzPct val="65000"/>
              <a:buFont typeface="Franklin Gothic Medium Cond" panose="020B0606030402020204" pitchFamily="34" charset="0"/>
              <a:buChar char="►"/>
              <a:defRPr sz="2000">
                <a:solidFill>
                  <a:srgbClr val="70B22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b="1">
                <a:solidFill>
                  <a:srgbClr val="0B598D"/>
                </a:solidFill>
              </a:rPr>
              <a:t>Regulated by external data use agreement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0825" y="4044950"/>
            <a:ext cx="3781425" cy="2047875"/>
            <a:chOff x="251520" y="4117522"/>
            <a:chExt cx="3780420" cy="2047781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4117522"/>
              <a:ext cx="3240813" cy="16318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0E76BC">
                      <a:lumMod val="75000"/>
                    </a:srgbClr>
                  </a:solidFill>
                </a:rPr>
                <a:t>Extended to investigators from contributing centres: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E76BC">
                      <a:lumMod val="75000"/>
                    </a:srgbClr>
                  </a:solidFill>
                </a:rPr>
                <a:t>Outline-Management Committee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E76BC">
                      <a:lumMod val="75000"/>
                    </a:srgbClr>
                  </a:solidFill>
                </a:rPr>
                <a:t>Explore additional data collection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E76BC">
                      <a:lumMod val="75000"/>
                    </a:srgbClr>
                  </a:solidFill>
                </a:rPr>
                <a:t>Discuss analysis with WP leader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E76BC">
                      <a:lumMod val="75000"/>
                    </a:srgbClr>
                  </a:solidFill>
                </a:rPr>
                <a:t>Ancillary or independent analysis</a:t>
              </a:r>
            </a:p>
          </p:txBody>
        </p:sp>
        <p:sp>
          <p:nvSpPr>
            <p:cNvPr id="3" name="Arc 2"/>
            <p:cNvSpPr/>
            <p:nvPr/>
          </p:nvSpPr>
          <p:spPr>
            <a:xfrm>
              <a:off x="2051267" y="5373177"/>
              <a:ext cx="1980673" cy="792126"/>
            </a:xfrm>
            <a:prstGeom prst="arc">
              <a:avLst>
                <a:gd name="adj1" fmla="val 21337980"/>
                <a:gd name="adj2" fmla="val 10792613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2121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8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CENTER-TBI: Associated studies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412770"/>
              </p:ext>
            </p:extLst>
          </p:nvPr>
        </p:nvGraphicFramePr>
        <p:xfrm>
          <a:off x="718956" y="1230975"/>
          <a:ext cx="8225682" cy="4851400"/>
        </p:xfrm>
        <a:graphic>
          <a:graphicData uri="http://schemas.openxmlformats.org/drawingml/2006/table">
            <a:tbl>
              <a:tblPr firstRow="1" bandRow="1"/>
              <a:tblGrid>
                <a:gridCol w="1412778"/>
                <a:gridCol w="4546364"/>
                <a:gridCol w="226654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dirty="0" smtClean="0"/>
                        <a:t>Acronym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dirty="0" smtClean="0"/>
                        <a:t>Study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dirty="0" smtClean="0"/>
                        <a:t>Funder, PI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err="1" smtClean="0">
                          <a:latin typeface="+mn-lt"/>
                        </a:rPr>
                        <a:t>MetTBI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blood-based predictive metabolic markers of mild TBI 	</a:t>
                      </a: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err="1" smtClean="0"/>
                        <a:t>NineSigma</a:t>
                      </a:r>
                      <a:r>
                        <a:rPr lang="en-GB" sz="1400" dirty="0" smtClean="0"/>
                        <a:t> Challenge</a:t>
                      </a:r>
                    </a:p>
                    <a:p>
                      <a:r>
                        <a:rPr lang="en-GB" sz="1400" dirty="0" smtClean="0"/>
                        <a:t>$300,000 (+ $500,000)</a:t>
                      </a:r>
                    </a:p>
                    <a:p>
                      <a:r>
                        <a:rPr lang="en-GB" sz="1400" dirty="0" smtClean="0"/>
                        <a:t>Matej Oresic (Denmark)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smtClean="0">
                          <a:latin typeface="+mn-lt"/>
                        </a:rPr>
                        <a:t>RESCUE-ASDH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altLang="en-US" sz="1400" b="0" dirty="0" smtClean="0">
                          <a:solidFill>
                            <a:schemeClr val="tx1"/>
                          </a:solidFill>
                        </a:rPr>
                        <a:t>Randomised Evaluation of Surgery with </a:t>
                      </a:r>
                      <a:r>
                        <a:rPr lang="en-GB" altLang="en-US" sz="1400" b="0" dirty="0" err="1" smtClean="0">
                          <a:solidFill>
                            <a:schemeClr val="tx1"/>
                          </a:solidFill>
                        </a:rPr>
                        <a:t>Craniectomy</a:t>
                      </a:r>
                      <a:r>
                        <a:rPr lang="en-GB" altLang="en-US" sz="1400" b="0" dirty="0" smtClean="0">
                          <a:solidFill>
                            <a:schemeClr val="tx1"/>
                          </a:solidFill>
                        </a:rPr>
                        <a:t> for patients Undergoing Evacuation of Acute Sub-Dural Haematoma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NIHR (UK)</a:t>
                      </a:r>
                    </a:p>
                    <a:p>
                      <a:r>
                        <a:rPr lang="en-GB" sz="1400" dirty="0" smtClean="0"/>
                        <a:t>£1,445,618</a:t>
                      </a:r>
                    </a:p>
                    <a:p>
                      <a:r>
                        <a:rPr lang="en-GB" sz="1400" dirty="0" smtClean="0"/>
                        <a:t>Peter Hutchinson (UK)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smtClean="0">
                          <a:latin typeface="+mn-lt"/>
                        </a:rPr>
                        <a:t>COVER-TBI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View on Essential Records in Traumatic Brain Injury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EU Horizon2020</a:t>
                      </a:r>
                    </a:p>
                    <a:p>
                      <a:r>
                        <a:rPr lang="en-GB" sz="1400" dirty="0" smtClean="0"/>
                        <a:t>€4,998,865</a:t>
                      </a:r>
                    </a:p>
                    <a:p>
                      <a:r>
                        <a:rPr lang="en-GB" sz="1400" dirty="0" smtClean="0"/>
                        <a:t>Mark van Gils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(Finland)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smtClean="0">
                          <a:latin typeface="+mn-lt"/>
                        </a:rPr>
                        <a:t>MIND-TBI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Modelling and Integrating New Data in Traumatic Brain Injuries –a multidisciplinary systems medicine approach to a complex public health problem </a:t>
                      </a:r>
                      <a:endParaRPr lang="en-GB" sz="14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EU Horizon2020</a:t>
                      </a:r>
                    </a:p>
                    <a:p>
                      <a:r>
                        <a:rPr lang="en-GB" sz="1400" dirty="0" smtClean="0"/>
                        <a:t>€5,817,103</a:t>
                      </a:r>
                    </a:p>
                    <a:p>
                      <a:r>
                        <a:rPr lang="en-GB" sz="1400" dirty="0" smtClean="0"/>
                        <a:t>Olli Tenovuo (Finland)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smtClean="0">
                          <a:latin typeface="+mn-lt"/>
                        </a:rPr>
                        <a:t>PROLABI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Protective ventilatory strategy in severe acute brain injured patients: a randomized control trial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University of Turin</a:t>
                      </a:r>
                    </a:p>
                    <a:p>
                      <a:r>
                        <a:rPr lang="en-GB" sz="1400" dirty="0" smtClean="0"/>
                        <a:t>Luciana Mascia (Italy)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smtClean="0">
                          <a:latin typeface="+mn-lt"/>
                        </a:rPr>
                        <a:t>OXT-TC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PbtO2 guided treatment of TBI 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University of Grenoble</a:t>
                      </a:r>
                    </a:p>
                    <a:p>
                      <a:r>
                        <a:rPr lang="en-GB" sz="1400" dirty="0" smtClean="0"/>
                        <a:t>Payen </a:t>
                      </a:r>
                      <a:r>
                        <a:rPr lang="en-GB" sz="1400" baseline="0" dirty="0" smtClean="0"/>
                        <a:t>et al (France)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b="1" dirty="0" err="1" smtClean="0">
                          <a:latin typeface="+mn-lt"/>
                        </a:rPr>
                        <a:t>EpiBios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Epilepsy Bioinformatics Study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400" dirty="0" smtClean="0"/>
                        <a:t>NIH</a:t>
                      </a:r>
                    </a:p>
                    <a:p>
                      <a:r>
                        <a:rPr lang="en-GB" sz="1400" dirty="0" smtClean="0"/>
                        <a:t>Vespa</a:t>
                      </a:r>
                      <a:r>
                        <a:rPr lang="en-GB" sz="1400" baseline="0" dirty="0" smtClean="0"/>
                        <a:t> et al (USA)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572" b="20079"/>
          <a:stretch/>
        </p:blipFill>
        <p:spPr>
          <a:xfrm>
            <a:off x="665279" y="304801"/>
            <a:ext cx="7979715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520700"/>
            <a:ext cx="8496300" cy="5603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need to address potential mismatches between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76350"/>
            <a:ext cx="8072438" cy="4876800"/>
          </a:xfrm>
        </p:spPr>
        <p:txBody>
          <a:bodyPr>
            <a:normAutofit fontScale="92500" lnSpcReduction="10000"/>
          </a:bodyPr>
          <a:lstStyle/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Opportunity</a:t>
            </a:r>
            <a:r>
              <a:rPr lang="en-GB" sz="2400" dirty="0"/>
              <a:t>, incentive, effort, and output </a:t>
            </a:r>
            <a:endParaRPr lang="en-GB" sz="2400" dirty="0" smtClean="0"/>
          </a:p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Resource allocation </a:t>
            </a:r>
            <a:r>
              <a:rPr lang="en-GB" sz="2400" i="1" dirty="0" smtClean="0"/>
              <a:t>vs.</a:t>
            </a:r>
            <a:r>
              <a:rPr lang="en-GB" sz="2400" dirty="0" smtClean="0"/>
              <a:t> resource needs for data sharing</a:t>
            </a:r>
            <a:endParaRPr lang="en-GB" sz="2400" dirty="0"/>
          </a:p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Effort </a:t>
            </a:r>
            <a:r>
              <a:rPr lang="en-GB" sz="2400" dirty="0"/>
              <a:t>and academic rewards of data collection </a:t>
            </a:r>
            <a:r>
              <a:rPr lang="en-GB" sz="2400" i="1" dirty="0" smtClean="0"/>
              <a:t>vs</a:t>
            </a:r>
            <a:r>
              <a:rPr lang="en-GB" sz="2400" dirty="0" smtClean="0"/>
              <a:t>. </a:t>
            </a:r>
            <a:r>
              <a:rPr lang="en-GB" sz="2400" dirty="0"/>
              <a:t>analysis </a:t>
            </a:r>
          </a:p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Requirements on methods developers </a:t>
            </a:r>
            <a:r>
              <a:rPr lang="en-GB" sz="2400" i="1" dirty="0" smtClean="0"/>
              <a:t>vs.</a:t>
            </a:r>
            <a:r>
              <a:rPr lang="en-GB" sz="2400" dirty="0" smtClean="0"/>
              <a:t> data generators</a:t>
            </a:r>
          </a:p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Access </a:t>
            </a:r>
            <a:r>
              <a:rPr lang="en-GB" sz="2400" dirty="0"/>
              <a:t>and use of commercial </a:t>
            </a:r>
            <a:r>
              <a:rPr lang="en-GB" sz="2400" i="1" dirty="0" smtClean="0"/>
              <a:t>vs.</a:t>
            </a:r>
            <a:r>
              <a:rPr lang="en-GB" sz="2400" dirty="0" smtClean="0"/>
              <a:t> </a:t>
            </a:r>
            <a:r>
              <a:rPr lang="en-GB" sz="2400" dirty="0"/>
              <a:t>academic data </a:t>
            </a:r>
          </a:p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Ensuring </a:t>
            </a:r>
            <a:r>
              <a:rPr lang="en-GB" sz="2400" dirty="0"/>
              <a:t>public </a:t>
            </a:r>
            <a:r>
              <a:rPr lang="en-GB" sz="2400" dirty="0" smtClean="0"/>
              <a:t>access </a:t>
            </a:r>
            <a:r>
              <a:rPr lang="en-GB" sz="2400" i="1" dirty="0" smtClean="0"/>
              <a:t>vs.</a:t>
            </a:r>
            <a:r>
              <a:rPr lang="en-GB" sz="2400" dirty="0" smtClean="0"/>
              <a:t> retaining commercial incentives</a:t>
            </a:r>
          </a:p>
          <a:p>
            <a:pPr marL="28892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GB" sz="2400" u="sng" dirty="0" smtClean="0"/>
              <a:t>A new model of attribution: </a:t>
            </a:r>
            <a:r>
              <a:rPr lang="en-GB" sz="2400" i="1" u="sng" dirty="0" smtClean="0"/>
              <a:t>ADNI  modification of BMJ policy (2012)?</a:t>
            </a:r>
            <a:r>
              <a:rPr lang="en-GB" sz="2400" dirty="0" smtClean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GB" sz="2400" dirty="0" smtClean="0"/>
              <a:t>Authors, Guarantors, Contributors*: 					*</a:t>
            </a:r>
            <a:r>
              <a:rPr lang="en-GB" sz="2400" i="1" dirty="0" smtClean="0"/>
              <a:t>On behalf of the CENTER-TBI participants and investigators</a:t>
            </a:r>
            <a:endParaRPr lang="en-GB" sz="24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GB" sz="2400" dirty="0" smtClean="0"/>
              <a:t>Magnitude of effort in each category depends on publication</a:t>
            </a:r>
          </a:p>
        </p:txBody>
      </p:sp>
    </p:spTree>
    <p:extLst>
      <p:ext uri="{BB962C8B-B14F-4D97-AF65-F5344CB8AC3E}">
        <p14:creationId xmlns:p14="http://schemas.microsoft.com/office/powerpoint/2010/main" val="3687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-26988"/>
            <a:ext cx="7729537" cy="1439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CENTER-TBI  Drivers for data sharing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950" y="1323975"/>
            <a:ext cx="8610600" cy="4525963"/>
          </a:xfrm>
        </p:spPr>
        <p:txBody>
          <a:bodyPr>
            <a:normAutofit fontScale="92500" lnSpcReduction="20000"/>
          </a:bodyPr>
          <a:lstStyle/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Disease heterogeneity drives need for large samples 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Failure of conventional research paradigms (RCTs)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Success of past collaborative efforts (TCDB)</a:t>
            </a:r>
          </a:p>
          <a:p>
            <a:pPr lvl="4"/>
            <a:endParaRPr lang="en-GB" dirty="0" smtClean="0"/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Increased access to funding through specific schemes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/>
              <a:t>Compliance with funders requirements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Academic and societal peer pressure </a:t>
            </a:r>
          </a:p>
          <a:p>
            <a:pPr lvl="4"/>
            <a:endParaRPr lang="en-GB" dirty="0"/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Availability of global standards for data collection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Potential for methodological cross fertilisation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Increased statistical power to deal with difficult data </a:t>
            </a:r>
          </a:p>
          <a:p>
            <a:pPr marL="403225" indent="-457200">
              <a:buFont typeface="Arial" panose="020B0604020202020204" pitchFamily="34" charset="0"/>
              <a:buChar char="•"/>
            </a:pPr>
            <a:r>
              <a:rPr lang="en-GB" dirty="0" smtClean="0"/>
              <a:t>Generalizability of results across centres and countries</a:t>
            </a:r>
          </a:p>
        </p:txBody>
      </p:sp>
    </p:spTree>
    <p:extLst>
      <p:ext uri="{BB962C8B-B14F-4D97-AF65-F5344CB8AC3E}">
        <p14:creationId xmlns:p14="http://schemas.microsoft.com/office/powerpoint/2010/main" val="7958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ENTER-TBI Template">
  <a:themeElements>
    <a:clrScheme name="CENTER-TBI">
      <a:dk1>
        <a:srgbClr val="212121"/>
      </a:dk1>
      <a:lt1>
        <a:srgbClr val="EFEFEF"/>
      </a:lt1>
      <a:dk2>
        <a:srgbClr val="424242"/>
      </a:dk2>
      <a:lt2>
        <a:srgbClr val="FFFFFF"/>
      </a:lt2>
      <a:accent1>
        <a:srgbClr val="0E76BC"/>
      </a:accent1>
      <a:accent2>
        <a:srgbClr val="21AEDE"/>
      </a:accent2>
      <a:accent3>
        <a:srgbClr val="70B22B"/>
      </a:accent3>
      <a:accent4>
        <a:srgbClr val="F84508"/>
      </a:accent4>
      <a:accent5>
        <a:srgbClr val="F6BB00"/>
      </a:accent5>
      <a:accent6>
        <a:srgbClr val="D60094"/>
      </a:accent6>
      <a:hlink>
        <a:srgbClr val="21AEDE"/>
      </a:hlink>
      <a:folHlink>
        <a:srgbClr val="0E76BC"/>
      </a:folHlink>
    </a:clrScheme>
    <a:fontScheme name="CENTER-TBI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ENTER-TBI Template">
  <a:themeElements>
    <a:clrScheme name="CENTER-TBI">
      <a:dk1>
        <a:srgbClr val="212121"/>
      </a:dk1>
      <a:lt1>
        <a:srgbClr val="EFEFEF"/>
      </a:lt1>
      <a:dk2>
        <a:srgbClr val="424242"/>
      </a:dk2>
      <a:lt2>
        <a:srgbClr val="FFFFFF"/>
      </a:lt2>
      <a:accent1>
        <a:srgbClr val="0E76BC"/>
      </a:accent1>
      <a:accent2>
        <a:srgbClr val="21AEDE"/>
      </a:accent2>
      <a:accent3>
        <a:srgbClr val="70B22B"/>
      </a:accent3>
      <a:accent4>
        <a:srgbClr val="F84508"/>
      </a:accent4>
      <a:accent5>
        <a:srgbClr val="F6BB00"/>
      </a:accent5>
      <a:accent6>
        <a:srgbClr val="D60094"/>
      </a:accent6>
      <a:hlink>
        <a:srgbClr val="21AEDE"/>
      </a:hlink>
      <a:folHlink>
        <a:srgbClr val="0E76BC"/>
      </a:folHlink>
    </a:clrScheme>
    <a:fontScheme name="CENTER-TBI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ENTER-TBI Template">
  <a:themeElements>
    <a:clrScheme name="CENTER-TBI">
      <a:dk1>
        <a:srgbClr val="212121"/>
      </a:dk1>
      <a:lt1>
        <a:srgbClr val="EFEFEF"/>
      </a:lt1>
      <a:dk2>
        <a:srgbClr val="424242"/>
      </a:dk2>
      <a:lt2>
        <a:srgbClr val="FFFFFF"/>
      </a:lt2>
      <a:accent1>
        <a:srgbClr val="0E76BC"/>
      </a:accent1>
      <a:accent2>
        <a:srgbClr val="21AEDE"/>
      </a:accent2>
      <a:accent3>
        <a:srgbClr val="70B22B"/>
      </a:accent3>
      <a:accent4>
        <a:srgbClr val="F84508"/>
      </a:accent4>
      <a:accent5>
        <a:srgbClr val="F6BB00"/>
      </a:accent5>
      <a:accent6>
        <a:srgbClr val="D60094"/>
      </a:accent6>
      <a:hlink>
        <a:srgbClr val="21AEDE"/>
      </a:hlink>
      <a:folHlink>
        <a:srgbClr val="0E76BC"/>
      </a:folHlink>
    </a:clrScheme>
    <a:fontScheme name="CENTER-TBI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619</Words>
  <Application>Microsoft Office PowerPoint</Application>
  <PresentationFormat>On-screen Show (4:3)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Franklin Gothic Demi Cond</vt:lpstr>
      <vt:lpstr>Franklin Gothic Medium Cond</vt:lpstr>
      <vt:lpstr>Times New Roman</vt:lpstr>
      <vt:lpstr>Wingdings</vt:lpstr>
      <vt:lpstr>Office Theme</vt:lpstr>
      <vt:lpstr>8_CENTER-TBI Template</vt:lpstr>
      <vt:lpstr>4_CENTER-TBI Template</vt:lpstr>
      <vt:lpstr>10_CENTER-TBI Template</vt:lpstr>
      <vt:lpstr>PowerPoint Presentation</vt:lpstr>
      <vt:lpstr>Logistics: enrolment &amp; data collection </vt:lpstr>
      <vt:lpstr>Principles underlying data sharing policy </vt:lpstr>
      <vt:lpstr>CENTER-TBI  data use</vt:lpstr>
      <vt:lpstr>CENTER-TBI: Associated studies</vt:lpstr>
      <vt:lpstr>PowerPoint Presentation</vt:lpstr>
      <vt:lpstr>need to address potential mismatches between</vt:lpstr>
      <vt:lpstr>CENTER-TBI  Drivers for data sharing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Menon</dc:creator>
  <cp:lastModifiedBy>Feats Inc</cp:lastModifiedBy>
  <cp:revision>33</cp:revision>
  <dcterms:created xsi:type="dcterms:W3CDTF">2015-05-25T18:53:51Z</dcterms:created>
  <dcterms:modified xsi:type="dcterms:W3CDTF">2015-05-27T18:46:39Z</dcterms:modified>
</cp:coreProperties>
</file>